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84" r:id="rId3"/>
    <p:sldId id="285" r:id="rId4"/>
    <p:sldId id="286" r:id="rId5"/>
    <p:sldId id="287" r:id="rId6"/>
    <p:sldId id="288" r:id="rId7"/>
    <p:sldId id="289" r:id="rId8"/>
    <p:sldId id="291" r:id="rId9"/>
    <p:sldId id="292" r:id="rId10"/>
    <p:sldId id="293" r:id="rId11"/>
    <p:sldId id="294" r:id="rId12"/>
    <p:sldId id="295" r:id="rId13"/>
    <p:sldId id="296" r:id="rId14"/>
    <p:sldId id="275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CAAB2-8231-4975-A601-DB42019D9398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07BCE874-9B06-44DD-82FF-961FEC489C4C}">
      <dgm:prSet phldrT="[Текст]"/>
      <dgm:spPr/>
      <dgm:t>
        <a:bodyPr/>
        <a:lstStyle/>
        <a:p>
          <a:r>
            <a:rPr lang="ru-RU" dirty="0" smtClean="0"/>
            <a:t>С трудом определяют место числа в натуральном ряду.</a:t>
          </a:r>
          <a:endParaRPr lang="ru-RU" dirty="0"/>
        </a:p>
      </dgm:t>
    </dgm:pt>
    <dgm:pt modelId="{564A1D25-3F3D-430A-AB40-CDFED239E080}" type="parTrans" cxnId="{FC01352E-EB4D-47B8-B9EF-E88B3957B251}">
      <dgm:prSet/>
      <dgm:spPr/>
      <dgm:t>
        <a:bodyPr/>
        <a:lstStyle/>
        <a:p>
          <a:endParaRPr lang="ru-RU"/>
        </a:p>
      </dgm:t>
    </dgm:pt>
    <dgm:pt modelId="{249C3FD0-E857-4ADD-B25B-1D9291EEC633}" type="sibTrans" cxnId="{FC01352E-EB4D-47B8-B9EF-E88B3957B251}">
      <dgm:prSet/>
      <dgm:spPr/>
      <dgm:t>
        <a:bodyPr/>
        <a:lstStyle/>
        <a:p>
          <a:endParaRPr lang="ru-RU"/>
        </a:p>
      </dgm:t>
    </dgm:pt>
    <dgm:pt modelId="{B09DE510-8FBB-4370-A373-4903C881BB49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Несформированность зрительно-моторных координаций, ассоциативных связей и пространственных представлений</a:t>
          </a:r>
          <a:endParaRPr lang="ru-RU" dirty="0"/>
        </a:p>
      </dgm:t>
    </dgm:pt>
    <dgm:pt modelId="{F38F5506-B8F2-4DDC-9A58-413E69F8A3AB}" type="parTrans" cxnId="{09CEE28F-1299-4C44-B26B-5A75B5B0117A}">
      <dgm:prSet/>
      <dgm:spPr/>
      <dgm:t>
        <a:bodyPr/>
        <a:lstStyle/>
        <a:p>
          <a:endParaRPr lang="ru-RU"/>
        </a:p>
      </dgm:t>
    </dgm:pt>
    <dgm:pt modelId="{D269333B-AF93-4062-AA52-B4E0F20CADF4}" type="sibTrans" cxnId="{09CEE28F-1299-4C44-B26B-5A75B5B0117A}">
      <dgm:prSet/>
      <dgm:spPr/>
      <dgm:t>
        <a:bodyPr/>
        <a:lstStyle/>
        <a:p>
          <a:endParaRPr lang="ru-RU"/>
        </a:p>
      </dgm:t>
    </dgm:pt>
    <dgm:pt modelId="{DF880F52-935D-4858-94C8-4C9FD348919C}">
      <dgm:prSet phldrT="[Текст]"/>
      <dgm:spPr/>
      <dgm:t>
        <a:bodyPr/>
        <a:lstStyle/>
        <a:p>
          <a:r>
            <a:rPr lang="ru-RU" dirty="0" smtClean="0"/>
            <a:t>Зеркальное написание цифр.</a:t>
          </a:r>
          <a:endParaRPr lang="ru-RU" dirty="0"/>
        </a:p>
      </dgm:t>
    </dgm:pt>
    <dgm:pt modelId="{071F8CC1-B166-4BEC-BBB3-D576B16DD56B}" type="parTrans" cxnId="{3A92DB6E-4D76-4B36-9987-7AAB07F97089}">
      <dgm:prSet/>
      <dgm:spPr/>
      <dgm:t>
        <a:bodyPr/>
        <a:lstStyle/>
        <a:p>
          <a:endParaRPr lang="ru-RU"/>
        </a:p>
      </dgm:t>
    </dgm:pt>
    <dgm:pt modelId="{50BAB015-F68F-4B92-B453-24CAC5408891}" type="sibTrans" cxnId="{3A92DB6E-4D76-4B36-9987-7AAB07F97089}">
      <dgm:prSet/>
      <dgm:spPr/>
      <dgm:t>
        <a:bodyPr/>
        <a:lstStyle/>
        <a:p>
          <a:endParaRPr lang="ru-RU"/>
        </a:p>
      </dgm:t>
    </dgm:pt>
    <dgm:pt modelId="{14E6A4B6-7AED-4471-B9C5-C0C1030FA76C}">
      <dgm:prSet phldrT="[Текст]"/>
      <dgm:spPr/>
      <dgm:t>
        <a:bodyPr/>
        <a:lstStyle/>
        <a:p>
          <a:r>
            <a:rPr lang="ru-RU" dirty="0" smtClean="0"/>
            <a:t>Трудности при переводе из словесной формы в цифровую.</a:t>
          </a:r>
          <a:endParaRPr lang="ru-RU" dirty="0"/>
        </a:p>
      </dgm:t>
    </dgm:pt>
    <dgm:pt modelId="{93B060B3-A5F3-4B88-BEEC-E81B36518D7C}" type="parTrans" cxnId="{A42C6EC2-A7B4-494E-B343-9C742E67741B}">
      <dgm:prSet/>
      <dgm:spPr/>
      <dgm:t>
        <a:bodyPr/>
        <a:lstStyle/>
        <a:p>
          <a:endParaRPr lang="ru-RU"/>
        </a:p>
      </dgm:t>
    </dgm:pt>
    <dgm:pt modelId="{C8CE6E94-C9D6-42B9-A049-C9F0318DDCF5}" type="sibTrans" cxnId="{A42C6EC2-A7B4-494E-B343-9C742E67741B}">
      <dgm:prSet/>
      <dgm:spPr/>
      <dgm:t>
        <a:bodyPr/>
        <a:lstStyle/>
        <a:p>
          <a:endParaRPr lang="ru-RU"/>
        </a:p>
      </dgm:t>
    </dgm:pt>
    <dgm:pt modelId="{763AC530-1F0F-4FFA-B94C-06763BCA8E97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Недостаточное развитие мыслительной деятельности и индивидуально-психологические особенности личности</a:t>
          </a:r>
          <a:endParaRPr lang="ru-RU" dirty="0"/>
        </a:p>
      </dgm:t>
    </dgm:pt>
    <dgm:pt modelId="{4E5644F9-B325-4E70-968C-94CAAB3B44FD}" type="parTrans" cxnId="{26D55346-8E93-429A-A60E-5892636ECAF2}">
      <dgm:prSet/>
      <dgm:spPr/>
      <dgm:t>
        <a:bodyPr/>
        <a:lstStyle/>
        <a:p>
          <a:endParaRPr lang="ru-RU"/>
        </a:p>
      </dgm:t>
    </dgm:pt>
    <dgm:pt modelId="{EC1CAE69-C3A3-4CF8-A491-2553546F6877}" type="sibTrans" cxnId="{26D55346-8E93-429A-A60E-5892636ECAF2}">
      <dgm:prSet/>
      <dgm:spPr/>
      <dgm:t>
        <a:bodyPr/>
        <a:lstStyle/>
        <a:p>
          <a:endParaRPr lang="ru-RU"/>
        </a:p>
      </dgm:t>
    </dgm:pt>
    <dgm:pt modelId="{D888BC84-D0A2-485B-83F0-BBB13644EEEC}">
      <dgm:prSet phldrT="[Текст]" custT="1"/>
      <dgm:spPr/>
      <dgm:t>
        <a:bodyPr/>
        <a:lstStyle/>
        <a:p>
          <a:r>
            <a:rPr lang="ru-RU" sz="1500" dirty="0" smtClean="0"/>
            <a:t>Трудности в формировании правил на основе анализа нескольких примеров.</a:t>
          </a:r>
        </a:p>
      </dgm:t>
    </dgm:pt>
    <dgm:pt modelId="{5586D85F-7FE0-4774-9A04-C9ADBE01C646}" type="parTrans" cxnId="{13E994D1-4B21-4EB8-819E-F47252B1DDC4}">
      <dgm:prSet/>
      <dgm:spPr/>
      <dgm:t>
        <a:bodyPr/>
        <a:lstStyle/>
        <a:p>
          <a:endParaRPr lang="ru-RU"/>
        </a:p>
      </dgm:t>
    </dgm:pt>
    <dgm:pt modelId="{E648EC6D-6DE6-43BF-9DEA-8DE126CBF536}" type="sibTrans" cxnId="{13E994D1-4B21-4EB8-819E-F47252B1DDC4}">
      <dgm:prSet/>
      <dgm:spPr/>
      <dgm:t>
        <a:bodyPr/>
        <a:lstStyle/>
        <a:p>
          <a:endParaRPr lang="ru-RU"/>
        </a:p>
      </dgm:t>
    </dgm:pt>
    <dgm:pt modelId="{25B687A3-8A20-4BCC-A4B4-133B279F977E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Несформированность понятий числового ряда и смысла счетного действия</a:t>
          </a:r>
          <a:endParaRPr lang="ru-RU" dirty="0"/>
        </a:p>
      </dgm:t>
    </dgm:pt>
    <dgm:pt modelId="{B355E556-F242-45EF-B282-D18B3DFFCB2A}" type="sibTrans" cxnId="{7575FF9C-90A1-4E93-809E-AC3B350034B4}">
      <dgm:prSet/>
      <dgm:spPr/>
      <dgm:t>
        <a:bodyPr/>
        <a:lstStyle/>
        <a:p>
          <a:endParaRPr lang="ru-RU"/>
        </a:p>
      </dgm:t>
    </dgm:pt>
    <dgm:pt modelId="{A9632DD2-C17B-4FEF-A671-FFB8E025E56B}" type="parTrans" cxnId="{7575FF9C-90A1-4E93-809E-AC3B350034B4}">
      <dgm:prSet/>
      <dgm:spPr/>
      <dgm:t>
        <a:bodyPr/>
        <a:lstStyle/>
        <a:p>
          <a:endParaRPr lang="ru-RU"/>
        </a:p>
      </dgm:t>
    </dgm:pt>
    <dgm:pt modelId="{7E60D8AA-7664-4940-937B-2DB2B2702867}">
      <dgm:prSet phldrT="[Текст]"/>
      <dgm:spPr/>
      <dgm:t>
        <a:bodyPr/>
        <a:lstStyle/>
        <a:p>
          <a:r>
            <a:rPr lang="ru-RU" dirty="0" smtClean="0"/>
            <a:t>Затрудняются со счетом в обратном порядке.</a:t>
          </a:r>
          <a:endParaRPr lang="ru-RU" dirty="0"/>
        </a:p>
      </dgm:t>
    </dgm:pt>
    <dgm:pt modelId="{885246E8-1C31-4728-913F-15CF039230D3}" type="parTrans" cxnId="{F3E88888-F6B1-4A5A-9994-F11AD4FCEE91}">
      <dgm:prSet/>
      <dgm:spPr/>
      <dgm:t>
        <a:bodyPr/>
        <a:lstStyle/>
        <a:p>
          <a:endParaRPr lang="ru-RU"/>
        </a:p>
      </dgm:t>
    </dgm:pt>
    <dgm:pt modelId="{E64E5514-CF83-41A6-98F6-6735C1D12419}" type="sibTrans" cxnId="{F3E88888-F6B1-4A5A-9994-F11AD4FCEE91}">
      <dgm:prSet/>
      <dgm:spPr/>
      <dgm:t>
        <a:bodyPr/>
        <a:lstStyle/>
        <a:p>
          <a:endParaRPr lang="ru-RU"/>
        </a:p>
      </dgm:t>
    </dgm:pt>
    <dgm:pt modelId="{8DFA9240-F9A2-41B1-A3D6-1BAD0379122E}">
      <dgm:prSet phldrT="[Текст]"/>
      <dgm:spPr/>
      <dgm:t>
        <a:bodyPr/>
        <a:lstStyle/>
        <a:p>
          <a:r>
            <a:rPr lang="ru-RU" dirty="0" smtClean="0"/>
            <a:t>Затруднения в счете при выполнении счетных операций при переходе через десяток.</a:t>
          </a:r>
          <a:endParaRPr lang="ru-RU" dirty="0"/>
        </a:p>
      </dgm:t>
    </dgm:pt>
    <dgm:pt modelId="{7E50CB08-C872-4CB2-BB29-90BF33BC8D3A}" type="parTrans" cxnId="{F408E093-1A05-4FCD-A5C3-B1BD797EA0A9}">
      <dgm:prSet/>
      <dgm:spPr/>
      <dgm:t>
        <a:bodyPr/>
        <a:lstStyle/>
        <a:p>
          <a:endParaRPr lang="ru-RU"/>
        </a:p>
      </dgm:t>
    </dgm:pt>
    <dgm:pt modelId="{0C81E76D-E0EC-4578-9552-8D98807B99DA}" type="sibTrans" cxnId="{F408E093-1A05-4FCD-A5C3-B1BD797EA0A9}">
      <dgm:prSet/>
      <dgm:spPr/>
      <dgm:t>
        <a:bodyPr/>
        <a:lstStyle/>
        <a:p>
          <a:endParaRPr lang="ru-RU"/>
        </a:p>
      </dgm:t>
    </dgm:pt>
    <dgm:pt modelId="{ED952BC0-A68D-4150-8F24-66BDE85D6DA4}">
      <dgm:prSet phldrT="[Текст]" custT="1"/>
      <dgm:spPr/>
      <dgm:t>
        <a:bodyPr/>
        <a:lstStyle/>
        <a:p>
          <a:r>
            <a:rPr lang="ru-RU" sz="1500" dirty="0" smtClean="0"/>
            <a:t>Трудности в процессе формирования умения рассуждать при решении задач.</a:t>
          </a:r>
        </a:p>
      </dgm:t>
    </dgm:pt>
    <dgm:pt modelId="{F26DCB10-312A-4AE3-95C9-0B0200AFDF73}" type="parTrans" cxnId="{8208FA15-E434-41C2-8BE9-3E608BCD4B9A}">
      <dgm:prSet/>
      <dgm:spPr/>
      <dgm:t>
        <a:bodyPr/>
        <a:lstStyle/>
        <a:p>
          <a:endParaRPr lang="ru-RU"/>
        </a:p>
      </dgm:t>
    </dgm:pt>
    <dgm:pt modelId="{9CDD7F47-EF9D-4B46-A905-9A55232F36AC}" type="sibTrans" cxnId="{8208FA15-E434-41C2-8BE9-3E608BCD4B9A}">
      <dgm:prSet/>
      <dgm:spPr/>
      <dgm:t>
        <a:bodyPr/>
        <a:lstStyle/>
        <a:p>
          <a:endParaRPr lang="ru-RU"/>
        </a:p>
      </dgm:t>
    </dgm:pt>
    <dgm:pt modelId="{9270DC42-A6DF-40A8-BCA2-3C9D62124798}" type="pres">
      <dgm:prSet presAssocID="{654CAAB2-8231-4975-A601-DB42019D9398}" presName="Name0" presStyleCnt="0">
        <dgm:presLayoutVars>
          <dgm:dir/>
          <dgm:animLvl val="lvl"/>
          <dgm:resizeHandles val="exact"/>
        </dgm:presLayoutVars>
      </dgm:prSet>
      <dgm:spPr/>
    </dgm:pt>
    <dgm:pt modelId="{EDB706C1-4FD6-4FE5-8CD0-7DF81FDB0BEC}" type="pres">
      <dgm:prSet presAssocID="{25B687A3-8A20-4BCC-A4B4-133B279F977E}" presName="linNode" presStyleCnt="0"/>
      <dgm:spPr/>
    </dgm:pt>
    <dgm:pt modelId="{B2C34AA1-B902-4F60-B653-E1F602F08DAB}" type="pres">
      <dgm:prSet presAssocID="{25B687A3-8A20-4BCC-A4B4-133B279F977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6210B-F69B-4224-8E4A-F28678F1834F}" type="pres">
      <dgm:prSet presAssocID="{25B687A3-8A20-4BCC-A4B4-133B279F977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A0D19-F96E-446D-879E-EE2F110ECA2B}" type="pres">
      <dgm:prSet presAssocID="{B355E556-F242-45EF-B282-D18B3DFFCB2A}" presName="sp" presStyleCnt="0"/>
      <dgm:spPr/>
    </dgm:pt>
    <dgm:pt modelId="{0F60313F-6128-40D4-8AF5-01EA1812F5FE}" type="pres">
      <dgm:prSet presAssocID="{B09DE510-8FBB-4370-A373-4903C881BB49}" presName="linNode" presStyleCnt="0"/>
      <dgm:spPr/>
    </dgm:pt>
    <dgm:pt modelId="{7C15B8BE-69A0-4FB5-8CAC-3C3BF0F7EEFA}" type="pres">
      <dgm:prSet presAssocID="{B09DE510-8FBB-4370-A373-4903C881BB4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6876D72-3BC6-45F4-866F-28B29BFAE77D}" type="pres">
      <dgm:prSet presAssocID="{B09DE510-8FBB-4370-A373-4903C881BB4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B8615-1F6A-44C3-A070-984C7DB1AC73}" type="pres">
      <dgm:prSet presAssocID="{D269333B-AF93-4062-AA52-B4E0F20CADF4}" presName="sp" presStyleCnt="0"/>
      <dgm:spPr/>
    </dgm:pt>
    <dgm:pt modelId="{0F2D7DF3-8CA0-42B4-AC2B-4237BE2083DE}" type="pres">
      <dgm:prSet presAssocID="{763AC530-1F0F-4FFA-B94C-06763BCA8E97}" presName="linNode" presStyleCnt="0"/>
      <dgm:spPr/>
    </dgm:pt>
    <dgm:pt modelId="{C7B55E79-3226-4C2F-88F0-56E8DE200330}" type="pres">
      <dgm:prSet presAssocID="{763AC530-1F0F-4FFA-B94C-06763BCA8E9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55DCC-36EC-446D-8383-3575CF85E8CD}" type="pres">
      <dgm:prSet presAssocID="{763AC530-1F0F-4FFA-B94C-06763BCA8E9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66D6F5-C5D1-41B2-800B-CDA5453A01CF}" type="presOf" srcId="{8DFA9240-F9A2-41B1-A3D6-1BAD0379122E}" destId="{F6876D72-3BC6-45F4-866F-28B29BFAE77D}" srcOrd="0" destOrd="2" presId="urn:microsoft.com/office/officeart/2005/8/layout/vList5"/>
    <dgm:cxn modelId="{3CDEEFF5-88AD-4341-933C-776C41DC51AD}" type="presOf" srcId="{14E6A4B6-7AED-4471-B9C5-C0C1030FA76C}" destId="{F6876D72-3BC6-45F4-866F-28B29BFAE77D}" srcOrd="0" destOrd="1" presId="urn:microsoft.com/office/officeart/2005/8/layout/vList5"/>
    <dgm:cxn modelId="{8208FA15-E434-41C2-8BE9-3E608BCD4B9A}" srcId="{763AC530-1F0F-4FFA-B94C-06763BCA8E97}" destId="{ED952BC0-A68D-4150-8F24-66BDE85D6DA4}" srcOrd="1" destOrd="0" parTransId="{F26DCB10-312A-4AE3-95C9-0B0200AFDF73}" sibTransId="{9CDD7F47-EF9D-4B46-A905-9A55232F36AC}"/>
    <dgm:cxn modelId="{26D55346-8E93-429A-A60E-5892636ECAF2}" srcId="{654CAAB2-8231-4975-A601-DB42019D9398}" destId="{763AC530-1F0F-4FFA-B94C-06763BCA8E97}" srcOrd="2" destOrd="0" parTransId="{4E5644F9-B325-4E70-968C-94CAAB3B44FD}" sibTransId="{EC1CAE69-C3A3-4CF8-A491-2553546F6877}"/>
    <dgm:cxn modelId="{7575FF9C-90A1-4E93-809E-AC3B350034B4}" srcId="{654CAAB2-8231-4975-A601-DB42019D9398}" destId="{25B687A3-8A20-4BCC-A4B4-133B279F977E}" srcOrd="0" destOrd="0" parTransId="{A9632DD2-C17B-4FEF-A671-FFB8E025E56B}" sibTransId="{B355E556-F242-45EF-B282-D18B3DFFCB2A}"/>
    <dgm:cxn modelId="{FC01352E-EB4D-47B8-B9EF-E88B3957B251}" srcId="{25B687A3-8A20-4BCC-A4B4-133B279F977E}" destId="{07BCE874-9B06-44DD-82FF-961FEC489C4C}" srcOrd="0" destOrd="0" parTransId="{564A1D25-3F3D-430A-AB40-CDFED239E080}" sibTransId="{249C3FD0-E857-4ADD-B25B-1D9291EEC633}"/>
    <dgm:cxn modelId="{3A92DB6E-4D76-4B36-9987-7AAB07F97089}" srcId="{B09DE510-8FBB-4370-A373-4903C881BB49}" destId="{DF880F52-935D-4858-94C8-4C9FD348919C}" srcOrd="0" destOrd="0" parTransId="{071F8CC1-B166-4BEC-BBB3-D576B16DD56B}" sibTransId="{50BAB015-F68F-4B92-B453-24CAC5408891}"/>
    <dgm:cxn modelId="{EFC9A30B-721B-4620-9F9D-C8C610CD441F}" type="presOf" srcId="{B09DE510-8FBB-4370-A373-4903C881BB49}" destId="{7C15B8BE-69A0-4FB5-8CAC-3C3BF0F7EEFA}" srcOrd="0" destOrd="0" presId="urn:microsoft.com/office/officeart/2005/8/layout/vList5"/>
    <dgm:cxn modelId="{09CEE28F-1299-4C44-B26B-5A75B5B0117A}" srcId="{654CAAB2-8231-4975-A601-DB42019D9398}" destId="{B09DE510-8FBB-4370-A373-4903C881BB49}" srcOrd="1" destOrd="0" parTransId="{F38F5506-B8F2-4DDC-9A58-413E69F8A3AB}" sibTransId="{D269333B-AF93-4062-AA52-B4E0F20CADF4}"/>
    <dgm:cxn modelId="{75B2B36F-C8DE-4162-820B-7DCD094801E9}" type="presOf" srcId="{25B687A3-8A20-4BCC-A4B4-133B279F977E}" destId="{B2C34AA1-B902-4F60-B653-E1F602F08DAB}" srcOrd="0" destOrd="0" presId="urn:microsoft.com/office/officeart/2005/8/layout/vList5"/>
    <dgm:cxn modelId="{A42C6EC2-A7B4-494E-B343-9C742E67741B}" srcId="{B09DE510-8FBB-4370-A373-4903C881BB49}" destId="{14E6A4B6-7AED-4471-B9C5-C0C1030FA76C}" srcOrd="1" destOrd="0" parTransId="{93B060B3-A5F3-4B88-BEEC-E81B36518D7C}" sibTransId="{C8CE6E94-C9D6-42B9-A049-C9F0318DDCF5}"/>
    <dgm:cxn modelId="{13E994D1-4B21-4EB8-819E-F47252B1DDC4}" srcId="{763AC530-1F0F-4FFA-B94C-06763BCA8E97}" destId="{D888BC84-D0A2-485B-83F0-BBB13644EEEC}" srcOrd="0" destOrd="0" parTransId="{5586D85F-7FE0-4774-9A04-C9ADBE01C646}" sibTransId="{E648EC6D-6DE6-43BF-9DEA-8DE126CBF536}"/>
    <dgm:cxn modelId="{CEA3A0A4-F616-40D1-B552-6AA367AA37AA}" type="presOf" srcId="{DF880F52-935D-4858-94C8-4C9FD348919C}" destId="{F6876D72-3BC6-45F4-866F-28B29BFAE77D}" srcOrd="0" destOrd="0" presId="urn:microsoft.com/office/officeart/2005/8/layout/vList5"/>
    <dgm:cxn modelId="{F3E88888-F6B1-4A5A-9994-F11AD4FCEE91}" srcId="{25B687A3-8A20-4BCC-A4B4-133B279F977E}" destId="{7E60D8AA-7664-4940-937B-2DB2B2702867}" srcOrd="1" destOrd="0" parTransId="{885246E8-1C31-4728-913F-15CF039230D3}" sibTransId="{E64E5514-CF83-41A6-98F6-6735C1D12419}"/>
    <dgm:cxn modelId="{541E6AB0-62B9-490A-B24F-2C27DF5FD88A}" type="presOf" srcId="{ED952BC0-A68D-4150-8F24-66BDE85D6DA4}" destId="{A7A55DCC-36EC-446D-8383-3575CF85E8CD}" srcOrd="0" destOrd="1" presId="urn:microsoft.com/office/officeart/2005/8/layout/vList5"/>
    <dgm:cxn modelId="{F216DDB1-5B74-41B9-B9F1-28E66DF341E4}" type="presOf" srcId="{654CAAB2-8231-4975-A601-DB42019D9398}" destId="{9270DC42-A6DF-40A8-BCA2-3C9D62124798}" srcOrd="0" destOrd="0" presId="urn:microsoft.com/office/officeart/2005/8/layout/vList5"/>
    <dgm:cxn modelId="{F408E093-1A05-4FCD-A5C3-B1BD797EA0A9}" srcId="{B09DE510-8FBB-4370-A373-4903C881BB49}" destId="{8DFA9240-F9A2-41B1-A3D6-1BAD0379122E}" srcOrd="2" destOrd="0" parTransId="{7E50CB08-C872-4CB2-BB29-90BF33BC8D3A}" sibTransId="{0C81E76D-E0EC-4578-9552-8D98807B99DA}"/>
    <dgm:cxn modelId="{47530304-9A6D-44AE-AFB3-2F7093C46C56}" type="presOf" srcId="{07BCE874-9B06-44DD-82FF-961FEC489C4C}" destId="{EE56210B-F69B-4224-8E4A-F28678F1834F}" srcOrd="0" destOrd="0" presId="urn:microsoft.com/office/officeart/2005/8/layout/vList5"/>
    <dgm:cxn modelId="{4D0DCB88-9668-4781-ADEA-8ECA3CF67B36}" type="presOf" srcId="{D888BC84-D0A2-485B-83F0-BBB13644EEEC}" destId="{A7A55DCC-36EC-446D-8383-3575CF85E8CD}" srcOrd="0" destOrd="0" presId="urn:microsoft.com/office/officeart/2005/8/layout/vList5"/>
    <dgm:cxn modelId="{B806D7A8-0F9E-47B9-989E-9C80134C54DD}" type="presOf" srcId="{763AC530-1F0F-4FFA-B94C-06763BCA8E97}" destId="{C7B55E79-3226-4C2F-88F0-56E8DE200330}" srcOrd="0" destOrd="0" presId="urn:microsoft.com/office/officeart/2005/8/layout/vList5"/>
    <dgm:cxn modelId="{B7F5245E-B360-436A-AA5F-0575150BD94E}" type="presOf" srcId="{7E60D8AA-7664-4940-937B-2DB2B2702867}" destId="{EE56210B-F69B-4224-8E4A-F28678F1834F}" srcOrd="0" destOrd="1" presId="urn:microsoft.com/office/officeart/2005/8/layout/vList5"/>
    <dgm:cxn modelId="{244E4B0A-F239-4313-BD41-02B64CD4A98A}" type="presParOf" srcId="{9270DC42-A6DF-40A8-BCA2-3C9D62124798}" destId="{EDB706C1-4FD6-4FE5-8CD0-7DF81FDB0BEC}" srcOrd="0" destOrd="0" presId="urn:microsoft.com/office/officeart/2005/8/layout/vList5"/>
    <dgm:cxn modelId="{7946AF05-ABA6-45E0-9976-1DDC13859B16}" type="presParOf" srcId="{EDB706C1-4FD6-4FE5-8CD0-7DF81FDB0BEC}" destId="{B2C34AA1-B902-4F60-B653-E1F602F08DAB}" srcOrd="0" destOrd="0" presId="urn:microsoft.com/office/officeart/2005/8/layout/vList5"/>
    <dgm:cxn modelId="{6F759700-D23B-44DB-80B4-15A665137FF4}" type="presParOf" srcId="{EDB706C1-4FD6-4FE5-8CD0-7DF81FDB0BEC}" destId="{EE56210B-F69B-4224-8E4A-F28678F1834F}" srcOrd="1" destOrd="0" presId="urn:microsoft.com/office/officeart/2005/8/layout/vList5"/>
    <dgm:cxn modelId="{60F86FF1-83D4-455B-BC3B-E3029AC319B7}" type="presParOf" srcId="{9270DC42-A6DF-40A8-BCA2-3C9D62124798}" destId="{BFFA0D19-F96E-446D-879E-EE2F110ECA2B}" srcOrd="1" destOrd="0" presId="urn:microsoft.com/office/officeart/2005/8/layout/vList5"/>
    <dgm:cxn modelId="{C9CDD119-BFFC-4E9D-837A-F533A6255927}" type="presParOf" srcId="{9270DC42-A6DF-40A8-BCA2-3C9D62124798}" destId="{0F60313F-6128-40D4-8AF5-01EA1812F5FE}" srcOrd="2" destOrd="0" presId="urn:microsoft.com/office/officeart/2005/8/layout/vList5"/>
    <dgm:cxn modelId="{3856843E-B171-4979-968A-1899180630FE}" type="presParOf" srcId="{0F60313F-6128-40D4-8AF5-01EA1812F5FE}" destId="{7C15B8BE-69A0-4FB5-8CAC-3C3BF0F7EEFA}" srcOrd="0" destOrd="0" presId="urn:microsoft.com/office/officeart/2005/8/layout/vList5"/>
    <dgm:cxn modelId="{03EF7E57-7992-4A4F-9940-389D9E628B6C}" type="presParOf" srcId="{0F60313F-6128-40D4-8AF5-01EA1812F5FE}" destId="{F6876D72-3BC6-45F4-866F-28B29BFAE77D}" srcOrd="1" destOrd="0" presId="urn:microsoft.com/office/officeart/2005/8/layout/vList5"/>
    <dgm:cxn modelId="{89D1798C-191D-45D4-A979-D048A5AFF5D1}" type="presParOf" srcId="{9270DC42-A6DF-40A8-BCA2-3C9D62124798}" destId="{801B8615-1F6A-44C3-A070-984C7DB1AC73}" srcOrd="3" destOrd="0" presId="urn:microsoft.com/office/officeart/2005/8/layout/vList5"/>
    <dgm:cxn modelId="{2B181505-017A-41B2-B99C-70D7D33B76F8}" type="presParOf" srcId="{9270DC42-A6DF-40A8-BCA2-3C9D62124798}" destId="{0F2D7DF3-8CA0-42B4-AC2B-4237BE2083DE}" srcOrd="4" destOrd="0" presId="urn:microsoft.com/office/officeart/2005/8/layout/vList5"/>
    <dgm:cxn modelId="{4340DA0F-4DBD-4A94-9962-F41CC24182D5}" type="presParOf" srcId="{0F2D7DF3-8CA0-42B4-AC2B-4237BE2083DE}" destId="{C7B55E79-3226-4C2F-88F0-56E8DE200330}" srcOrd="0" destOrd="0" presId="urn:microsoft.com/office/officeart/2005/8/layout/vList5"/>
    <dgm:cxn modelId="{19C98E07-58EA-456F-97D0-2B75142B6CA1}" type="presParOf" srcId="{0F2D7DF3-8CA0-42B4-AC2B-4237BE2083DE}" destId="{A7A55DCC-36EC-446D-8383-3575CF85E8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6210B-F69B-4224-8E4A-F28678F1834F}">
      <dsp:nvSpPr>
        <dsp:cNvPr id="0" name=""/>
        <dsp:cNvSpPr/>
      </dsp:nvSpPr>
      <dsp:spPr>
        <a:xfrm rot="5400000">
          <a:off x="5146726" y="-1927637"/>
          <a:ext cx="1262390" cy="54380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 трудом определяют место числа в натуральном ряду.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Затрудняются со счетом в обратном порядке.</a:t>
          </a:r>
          <a:endParaRPr lang="ru-RU" sz="1500" kern="1200" dirty="0"/>
        </a:p>
      </dsp:txBody>
      <dsp:txXfrm rot="-5400000">
        <a:off x="3058900" y="221814"/>
        <a:ext cx="5376419" cy="1139140"/>
      </dsp:txXfrm>
    </dsp:sp>
    <dsp:sp modelId="{B2C34AA1-B902-4F60-B653-E1F602F08DAB}">
      <dsp:nvSpPr>
        <dsp:cNvPr id="0" name=""/>
        <dsp:cNvSpPr/>
      </dsp:nvSpPr>
      <dsp:spPr>
        <a:xfrm>
          <a:off x="0" y="2390"/>
          <a:ext cx="3058899" cy="157798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Несформированность понятий числового ряда и смысла счетного действия</a:t>
          </a:r>
          <a:endParaRPr lang="ru-RU" sz="1700" kern="1200" dirty="0"/>
        </a:p>
      </dsp:txBody>
      <dsp:txXfrm>
        <a:off x="77031" y="79421"/>
        <a:ext cx="2904837" cy="1423925"/>
      </dsp:txXfrm>
    </dsp:sp>
    <dsp:sp modelId="{F6876D72-3BC6-45F4-866F-28B29BFAE77D}">
      <dsp:nvSpPr>
        <dsp:cNvPr id="0" name=""/>
        <dsp:cNvSpPr/>
      </dsp:nvSpPr>
      <dsp:spPr>
        <a:xfrm rot="5400000">
          <a:off x="5146726" y="-270750"/>
          <a:ext cx="1262390" cy="54380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Зеркальное написание цифр.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Трудности при переводе из словесной формы в цифровую.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Затруднения в счете при выполнении счетных операций при переходе через десяток.</a:t>
          </a:r>
          <a:endParaRPr lang="ru-RU" sz="1500" kern="1200" dirty="0"/>
        </a:p>
      </dsp:txBody>
      <dsp:txXfrm rot="-5400000">
        <a:off x="3058900" y="1878701"/>
        <a:ext cx="5376419" cy="1139140"/>
      </dsp:txXfrm>
    </dsp:sp>
    <dsp:sp modelId="{7C15B8BE-69A0-4FB5-8CAC-3C3BF0F7EEFA}">
      <dsp:nvSpPr>
        <dsp:cNvPr id="0" name=""/>
        <dsp:cNvSpPr/>
      </dsp:nvSpPr>
      <dsp:spPr>
        <a:xfrm>
          <a:off x="0" y="1659278"/>
          <a:ext cx="3058899" cy="157798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Несформированность зрительно-моторных координаций, ассоциативных связей и пространственных представлений</a:t>
          </a:r>
          <a:endParaRPr lang="ru-RU" sz="1700" kern="1200" dirty="0"/>
        </a:p>
      </dsp:txBody>
      <dsp:txXfrm>
        <a:off x="77031" y="1736309"/>
        <a:ext cx="2904837" cy="1423925"/>
      </dsp:txXfrm>
    </dsp:sp>
    <dsp:sp modelId="{A7A55DCC-36EC-446D-8383-3575CF85E8CD}">
      <dsp:nvSpPr>
        <dsp:cNvPr id="0" name=""/>
        <dsp:cNvSpPr/>
      </dsp:nvSpPr>
      <dsp:spPr>
        <a:xfrm rot="5400000">
          <a:off x="5146726" y="1386137"/>
          <a:ext cx="1262390" cy="54380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Трудности в формировании правил на основе анализа нескольких примеров.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Трудности в процессе формирования умения рассуждать при решении задач.</a:t>
          </a:r>
        </a:p>
      </dsp:txBody>
      <dsp:txXfrm rot="-5400000">
        <a:off x="3058900" y="3535589"/>
        <a:ext cx="5376419" cy="1139140"/>
      </dsp:txXfrm>
    </dsp:sp>
    <dsp:sp modelId="{C7B55E79-3226-4C2F-88F0-56E8DE200330}">
      <dsp:nvSpPr>
        <dsp:cNvPr id="0" name=""/>
        <dsp:cNvSpPr/>
      </dsp:nvSpPr>
      <dsp:spPr>
        <a:xfrm>
          <a:off x="0" y="3316165"/>
          <a:ext cx="3058899" cy="157798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Недостаточное развитие мыслительной деятельности и индивидуально-психологические особенности личности</a:t>
          </a:r>
          <a:endParaRPr lang="ru-RU" sz="1700" kern="1200" dirty="0"/>
        </a:p>
      </dsp:txBody>
      <dsp:txXfrm>
        <a:off x="77031" y="3393196"/>
        <a:ext cx="2904837" cy="1423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9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2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6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5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0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6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8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9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90D1-1CA8-4CEA-A459-7D4D7FE9EE5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0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890D1-1CA8-4CEA-A459-7D4D7FE9EE55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F890A-9146-4CA0-A740-0A08990DB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5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936" y="2132856"/>
            <a:ext cx="8280920" cy="1800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Особенности обучения детей с задержкой психического развития математике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8640"/>
            <a:ext cx="8064896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РУМО «</a:t>
            </a:r>
            <a:r>
              <a:rPr lang="ru-RU" sz="2400" dirty="0"/>
              <a:t>Проектирование современного урока в соответствии с требованиями ФАОП»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375215" y="4797152"/>
            <a:ext cx="6552728" cy="122413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0" dirty="0" smtClean="0"/>
              <a:t>Матненко Лариса Вениаминовна, </a:t>
            </a:r>
          </a:p>
          <a:p>
            <a:pPr algn="r"/>
            <a:r>
              <a:rPr lang="ru-RU" sz="2000" b="0" dirty="0" smtClean="0"/>
              <a:t>Буренина Светлана Александровна, педагоги</a:t>
            </a:r>
          </a:p>
          <a:p>
            <a:pPr algn="r"/>
            <a:r>
              <a:rPr lang="ru-RU" sz="2000" b="0" dirty="0" smtClean="0"/>
              <a:t>ГБОУ школы-интерната № 2 г.о. Жигулевск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412032" y="6253697"/>
            <a:ext cx="6552728" cy="540059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/>
              <a:t>20.02.2024 г.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26114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Игры </a:t>
            </a:r>
            <a:r>
              <a:rPr lang="ru-RU" sz="2000" b="1" dirty="0"/>
              <a:t>и </a:t>
            </a:r>
            <a:r>
              <a:rPr lang="ru-RU" sz="2000" b="1" dirty="0" smtClean="0"/>
              <a:t>упражнения </a:t>
            </a:r>
            <a:r>
              <a:rPr lang="ru-RU" sz="2000" b="1" dirty="0"/>
              <a:t>для </a:t>
            </a:r>
            <a:r>
              <a:rPr lang="ru-RU" sz="2000" b="1" dirty="0" smtClean="0"/>
              <a:t>первоклассников </a:t>
            </a:r>
            <a:r>
              <a:rPr lang="ru-RU" sz="2000" b="1" dirty="0"/>
              <a:t>с </a:t>
            </a:r>
            <a:r>
              <a:rPr lang="ru-RU" sz="2000" b="1" dirty="0" smtClean="0"/>
              <a:t>ЗПР.</a:t>
            </a:r>
            <a:br>
              <a:rPr lang="ru-RU" sz="2000" b="1" dirty="0" smtClean="0"/>
            </a:br>
            <a:r>
              <a:rPr lang="ru-RU" sz="2000" b="1" i="1" dirty="0" smtClean="0"/>
              <a:t>Пространственная ориентировка.</a:t>
            </a:r>
            <a:endParaRPr lang="ru-RU" sz="2000" b="1" i="1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395536" y="1196752"/>
            <a:ext cx="5112568" cy="864096"/>
          </a:xfrm>
          <a:prstGeom prst="foldedCorner">
            <a:avLst/>
          </a:prstGeom>
          <a:solidFill>
            <a:srgbClr val="C7FDB1"/>
          </a:solidFill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1. Формирование представлений о собственном теле.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276872"/>
            <a:ext cx="3312368" cy="16502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 smtClean="0"/>
              <a:t>Игра </a:t>
            </a:r>
            <a:r>
              <a:rPr lang="ru-RU" sz="1100" b="1" dirty="0"/>
              <a:t>«Весёлая зарядка</a:t>
            </a:r>
            <a:r>
              <a:rPr lang="ru-RU" sz="1100" b="1" dirty="0" smtClean="0"/>
              <a:t>». </a:t>
            </a:r>
          </a:p>
          <a:p>
            <a:pPr algn="just"/>
            <a:r>
              <a:rPr lang="ru-RU" sz="1100" b="1" i="1" dirty="0" smtClean="0"/>
              <a:t>Цель</a:t>
            </a:r>
            <a:r>
              <a:rPr lang="ru-RU" sz="1100" dirty="0"/>
              <a:t>: закрепить представления о схеме тела, научится переводить зрительно-гностическое пространство в телесно-гностическое. </a:t>
            </a:r>
            <a:endParaRPr lang="ru-RU" sz="1100" dirty="0" smtClean="0"/>
          </a:p>
          <a:p>
            <a:pPr algn="just"/>
            <a:r>
              <a:rPr lang="ru-RU" sz="1100" b="1" i="1" dirty="0" smtClean="0"/>
              <a:t>Задача  игры</a:t>
            </a:r>
            <a:r>
              <a:rPr lang="ru-RU" sz="1100" dirty="0" smtClean="0"/>
              <a:t>: принять </a:t>
            </a:r>
            <a:r>
              <a:rPr lang="ru-RU" sz="1100" dirty="0"/>
              <a:t>нарисованную позу.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5443" y="2708920"/>
            <a:ext cx="3168352" cy="22322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 smtClean="0"/>
              <a:t>Игра «Части </a:t>
            </a:r>
            <a:r>
              <a:rPr lang="ru-RU" sz="1100" b="1" dirty="0"/>
              <a:t>тела».</a:t>
            </a:r>
          </a:p>
          <a:p>
            <a:pPr algn="just"/>
            <a:r>
              <a:rPr lang="ru-RU" sz="1100" b="1" i="1" dirty="0"/>
              <a:t>Цель</a:t>
            </a:r>
            <a:r>
              <a:rPr lang="ru-RU" sz="1100" dirty="0"/>
              <a:t>: развитие ориентировки в собственном теле, закрепление и уточнение названия частей тела.</a:t>
            </a:r>
          </a:p>
          <a:p>
            <a:pPr algn="just"/>
            <a:r>
              <a:rPr lang="ru-RU" sz="1100" b="1" i="1" dirty="0" smtClean="0"/>
              <a:t>Ход игры</a:t>
            </a:r>
            <a:r>
              <a:rPr lang="ru-RU" sz="1100" dirty="0" smtClean="0"/>
              <a:t>: </a:t>
            </a:r>
            <a:r>
              <a:rPr lang="ru-RU" sz="1100" dirty="0"/>
              <a:t>Один из игроков дотрагивается до какой-либо части тела своего соседа, например, до левой руки. Тот говорит: «Это моя левая рука</a:t>
            </a:r>
            <a:r>
              <a:rPr lang="ru-RU" sz="1100" dirty="0" smtClean="0"/>
              <a:t>». </a:t>
            </a:r>
            <a:r>
              <a:rPr lang="ru-RU" sz="1100" dirty="0"/>
              <a:t>Начавший игру соглашается или опровергает ответ соседа. Игра продолжается по кругу.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6096" y="3825044"/>
            <a:ext cx="3528392" cy="22322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/>
              <a:t>Упражнение: «Зеркало».</a:t>
            </a:r>
          </a:p>
          <a:p>
            <a:pPr algn="just"/>
            <a:r>
              <a:rPr lang="ru-RU" sz="1100" b="1" i="1" dirty="0"/>
              <a:t>Цель</a:t>
            </a:r>
            <a:r>
              <a:rPr lang="ru-RU" sz="1100" dirty="0"/>
              <a:t>: развитие ориентировки в собственном теле, закрепление и уточнение названия частей тела.</a:t>
            </a:r>
          </a:p>
          <a:p>
            <a:pPr algn="just"/>
            <a:r>
              <a:rPr lang="ru-RU" sz="1100" b="1" i="1" dirty="0"/>
              <a:t>Оборудование</a:t>
            </a:r>
            <a:r>
              <a:rPr lang="ru-RU" sz="1100" dirty="0"/>
              <a:t>: настенное зеркало</a:t>
            </a:r>
          </a:p>
          <a:p>
            <a:pPr algn="just"/>
            <a:r>
              <a:rPr lang="ru-RU" sz="1100" b="1" i="1" dirty="0"/>
              <a:t>Ход игры</a:t>
            </a:r>
            <a:r>
              <a:rPr lang="ru-RU" sz="1100" dirty="0"/>
              <a:t>: ребенок и взрослый встают рядом лицом к зеркалу и с проговариванием выполняют одни и те же движения: «хлопни над головой», «у правого уха», «у левого уха», «за спиной», «под подбородком» и т.д.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99619" y="4653136"/>
            <a:ext cx="3376437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 smtClean="0"/>
              <a:t>Игра </a:t>
            </a:r>
            <a:r>
              <a:rPr lang="ru-RU" sz="1100" b="1" dirty="0"/>
              <a:t>«Путаница»</a:t>
            </a:r>
          </a:p>
          <a:p>
            <a:pPr algn="just"/>
            <a:r>
              <a:rPr lang="ru-RU" sz="1100" b="1" i="1" dirty="0"/>
              <a:t>Цель: </a:t>
            </a:r>
            <a:r>
              <a:rPr lang="ru-RU" sz="1100" dirty="0"/>
              <a:t>развитие ориентировки в собственном теле, закрепление и уточнение названия частей тела, развитие внимания.</a:t>
            </a:r>
          </a:p>
          <a:p>
            <a:pPr algn="just"/>
            <a:r>
              <a:rPr lang="ru-RU" sz="1100" b="1" i="1" dirty="0"/>
              <a:t>Ход игры: </a:t>
            </a:r>
            <a:r>
              <a:rPr lang="ru-RU" sz="1100" dirty="0" smtClean="0"/>
              <a:t>дети стоят </a:t>
            </a:r>
            <a:r>
              <a:rPr lang="ru-RU" sz="1100" dirty="0"/>
              <a:t>напротив взрослого. Взрослый намеренно показывает не те движения, которые называет. </a:t>
            </a:r>
            <a:r>
              <a:rPr lang="ru-RU" sz="1100" dirty="0" smtClean="0"/>
              <a:t>Дети должны </a:t>
            </a:r>
            <a:r>
              <a:rPr lang="ru-RU" sz="1100" dirty="0"/>
              <a:t>выполнить движение правильно.</a:t>
            </a:r>
          </a:p>
        </p:txBody>
      </p:sp>
    </p:spTree>
    <p:extLst>
      <p:ext uri="{BB962C8B-B14F-4D97-AF65-F5344CB8AC3E}">
        <p14:creationId xmlns:p14="http://schemas.microsoft.com/office/powerpoint/2010/main" val="1694461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Игры </a:t>
            </a:r>
            <a:r>
              <a:rPr lang="ru-RU" sz="2000" b="1" dirty="0"/>
              <a:t>и </a:t>
            </a:r>
            <a:r>
              <a:rPr lang="ru-RU" sz="2000" b="1" dirty="0" smtClean="0"/>
              <a:t>упражнения </a:t>
            </a:r>
            <a:r>
              <a:rPr lang="ru-RU" sz="2000" b="1" dirty="0"/>
              <a:t>для </a:t>
            </a:r>
            <a:r>
              <a:rPr lang="ru-RU" sz="2000" b="1" dirty="0" smtClean="0"/>
              <a:t>первоклассников </a:t>
            </a:r>
            <a:r>
              <a:rPr lang="ru-RU" sz="2000" b="1" dirty="0"/>
              <a:t>с </a:t>
            </a:r>
            <a:r>
              <a:rPr lang="ru-RU" sz="2000" b="1" dirty="0" smtClean="0"/>
              <a:t>ЗПР.</a:t>
            </a:r>
            <a:br>
              <a:rPr lang="ru-RU" sz="2000" b="1" dirty="0" smtClean="0"/>
            </a:br>
            <a:r>
              <a:rPr lang="ru-RU" sz="2000" b="1" i="1" dirty="0" smtClean="0"/>
              <a:t>Пространственная ориентировка.</a:t>
            </a:r>
            <a:endParaRPr lang="ru-RU" sz="2000" b="1" i="1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395536" y="1196752"/>
            <a:ext cx="6120680" cy="864096"/>
          </a:xfrm>
          <a:prstGeom prst="foldedCorner">
            <a:avLst/>
          </a:prstGeom>
          <a:solidFill>
            <a:srgbClr val="C7FDB1"/>
          </a:solidFill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2. Развитие </a:t>
            </a:r>
            <a:r>
              <a:rPr lang="ru-RU" b="1" dirty="0">
                <a:solidFill>
                  <a:schemeClr val="tx1"/>
                </a:solidFill>
              </a:rPr>
              <a:t>ориентировки в окружающем пространстве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348880"/>
            <a:ext cx="7776864" cy="40324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b="1" i="1" dirty="0" smtClean="0"/>
              <a:t>Примерные игровые упражнения</a:t>
            </a:r>
            <a:r>
              <a:rPr lang="ru-RU" sz="1200" b="1" i="1" dirty="0" smtClean="0"/>
              <a:t>:</a:t>
            </a:r>
          </a:p>
          <a:p>
            <a:pPr algn="just"/>
            <a:endParaRPr lang="ru-RU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на доске расположить </a:t>
            </a:r>
            <a:r>
              <a:rPr lang="ru-RU" dirty="0"/>
              <a:t>соответствующие картинки слева и справа от заданного </a:t>
            </a:r>
            <a:r>
              <a:rPr lang="ru-RU" dirty="0" smtClean="0"/>
              <a:t>предмета;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определить </a:t>
            </a:r>
            <a:r>
              <a:rPr lang="ru-RU" dirty="0"/>
              <a:t>место соседа по отношению к себе, соотнеся это с соответствующей своей рукой, определить свое место по отношению к соседу, ориентируясь на руку </a:t>
            </a:r>
            <a:r>
              <a:rPr lang="ru-RU" dirty="0" smtClean="0"/>
              <a:t>соседа;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стоя </a:t>
            </a:r>
            <a:r>
              <a:rPr lang="ru-RU" dirty="0"/>
              <a:t>попарно, лицом друг к другу, по команде один из каждой пары определяет сначала у себя, затем у товарища правую руку, левую ногу и т.д</a:t>
            </a:r>
            <a:r>
              <a:rPr lang="ru-RU" dirty="0" smtClean="0"/>
              <a:t>.;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определить </a:t>
            </a:r>
            <a:r>
              <a:rPr lang="ru-RU" dirty="0"/>
              <a:t>последовательность расположения ряда цветов радуги.</a:t>
            </a:r>
          </a:p>
          <a:p>
            <a:pPr algn="just"/>
            <a:endParaRPr lang="ru-RU" sz="1100" dirty="0" smtClean="0"/>
          </a:p>
          <a:p>
            <a:pPr algn="just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38865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Игры </a:t>
            </a:r>
            <a:r>
              <a:rPr lang="ru-RU" sz="2000" b="1" dirty="0"/>
              <a:t>и </a:t>
            </a:r>
            <a:r>
              <a:rPr lang="ru-RU" sz="2000" b="1" dirty="0" smtClean="0"/>
              <a:t>упражнения </a:t>
            </a:r>
            <a:r>
              <a:rPr lang="ru-RU" sz="2000" b="1" dirty="0"/>
              <a:t>для </a:t>
            </a:r>
            <a:r>
              <a:rPr lang="ru-RU" sz="2000" b="1" dirty="0" smtClean="0"/>
              <a:t>первоклассников </a:t>
            </a:r>
            <a:r>
              <a:rPr lang="ru-RU" sz="2000" b="1" dirty="0"/>
              <a:t>с </a:t>
            </a:r>
            <a:r>
              <a:rPr lang="ru-RU" sz="2000" b="1" dirty="0" smtClean="0"/>
              <a:t>ЗПР.</a:t>
            </a:r>
            <a:br>
              <a:rPr lang="ru-RU" sz="2000" b="1" dirty="0" smtClean="0"/>
            </a:br>
            <a:r>
              <a:rPr lang="ru-RU" sz="2000" b="1" i="1" dirty="0" smtClean="0"/>
              <a:t>Пространственная ориентировка.</a:t>
            </a:r>
            <a:endParaRPr lang="ru-RU" sz="2000" b="1" i="1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395536" y="1196752"/>
            <a:ext cx="7776864" cy="864096"/>
          </a:xfrm>
          <a:prstGeom prst="foldedCorner">
            <a:avLst/>
          </a:prstGeom>
          <a:solidFill>
            <a:srgbClr val="C7FDB1"/>
          </a:solidFill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3. Развитие </a:t>
            </a:r>
            <a:r>
              <a:rPr lang="ru-RU" sz="1600" b="1" dirty="0">
                <a:solidFill>
                  <a:schemeClr val="tx1"/>
                </a:solidFill>
              </a:rPr>
              <a:t>понимания и употребления логико-грамматических конструкций, выражающих пространственные отношения.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348880"/>
            <a:ext cx="8712968" cy="43204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«Подбери нужное слово:</a:t>
            </a:r>
            <a:r>
              <a:rPr lang="ru-RU" sz="1400" dirty="0"/>
              <a:t> «Карандаш длинный, а линейка еще </a:t>
            </a:r>
            <a:r>
              <a:rPr lang="ru-RU" sz="1400" b="1" i="1" dirty="0"/>
              <a:t>длиннее</a:t>
            </a:r>
            <a:r>
              <a:rPr lang="ru-RU" sz="1400" dirty="0"/>
              <a:t>», «Стул высокий, а стол еще </a:t>
            </a:r>
            <a:r>
              <a:rPr lang="ru-RU" sz="1400" b="1" i="1" dirty="0"/>
              <a:t>выше</a:t>
            </a:r>
            <a:r>
              <a:rPr lang="ru-RU" sz="1400" dirty="0"/>
              <a:t>»; </a:t>
            </a:r>
            <a:endParaRPr lang="ru-RU" sz="14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В </a:t>
            </a:r>
            <a:r>
              <a:rPr lang="ru-RU" sz="1400" dirty="0"/>
              <a:t>шкаф с тремя полками расставить по словесному указанию предметы: «На среднюю полку в левый угол поставить книжку. На нижнюю, в середину положить тетрадь и т.д.» После назвать местоположение предметов</a:t>
            </a:r>
            <a:r>
              <a:rPr lang="ru-RU" sz="1400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«</a:t>
            </a:r>
            <a:r>
              <a:rPr lang="ru-RU" sz="1400" b="1" dirty="0"/>
              <a:t>Подбери слово противоположным смыслом:</a:t>
            </a:r>
            <a:r>
              <a:rPr lang="ru-RU" sz="1400" dirty="0"/>
              <a:t> «Стул жесткий, а подушка </a:t>
            </a:r>
            <a:r>
              <a:rPr lang="ru-RU" sz="1400" b="1" i="1" dirty="0"/>
              <a:t>мягкая</a:t>
            </a:r>
            <a:r>
              <a:rPr lang="ru-RU" sz="1400" dirty="0"/>
              <a:t>?», «Карандаш короткий, а линейка </a:t>
            </a:r>
            <a:r>
              <a:rPr lang="ru-RU" sz="1400" b="1" i="1" dirty="0"/>
              <a:t>длинная</a:t>
            </a:r>
            <a:r>
              <a:rPr lang="ru-RU" sz="1400" dirty="0" smtClean="0"/>
              <a:t>?»;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«</a:t>
            </a:r>
            <a:r>
              <a:rPr lang="ru-RU" sz="1400" b="1" dirty="0"/>
              <a:t>Покажи,  где: мамина дочка - дочкина мама.</a:t>
            </a:r>
            <a:r>
              <a:rPr lang="ru-RU" sz="1400" dirty="0"/>
              <a:t> Хозяин коровы - корова хозяина. Мальчик спасен девочкой - девочка спасена мальчиком. Газетой накрыты цветы – цветы накрыты газетой. Ребенок должен отнести услышанную фразу к тому или иному изображению, находящемуся на листе и показать то изображение, которое соответствует услышанной </a:t>
            </a:r>
            <a:r>
              <a:rPr lang="ru-RU" sz="1400" dirty="0" smtClean="0"/>
              <a:t>фразе.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«Продолжи узор». </a:t>
            </a:r>
            <a:r>
              <a:rPr lang="ru-RU" sz="1400" dirty="0"/>
              <a:t>Ребенок копирует орнамент, сложную геометрическую фигуру, рисунок, предложенный на </a:t>
            </a:r>
            <a:r>
              <a:rPr lang="ru-RU" sz="1400" dirty="0" smtClean="0"/>
              <a:t>образце.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«Сложи </a:t>
            </a:r>
            <a:r>
              <a:rPr lang="ru-RU" sz="1400" b="1" dirty="0"/>
              <a:t>узор, собери </a:t>
            </a:r>
            <a:r>
              <a:rPr lang="ru-RU" sz="1400" b="1" dirty="0" smtClean="0"/>
              <a:t>фигуру».</a:t>
            </a:r>
            <a:endParaRPr lang="ru-RU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«</a:t>
            </a:r>
            <a:r>
              <a:rPr lang="ru-RU" sz="1400" b="1" dirty="0"/>
              <a:t>Встань в центре комнаты и расскажи, что находится слева, справа, впереди, сзади от тебя</a:t>
            </a:r>
            <a:r>
              <a:rPr lang="ru-RU" sz="1400" b="1" dirty="0" smtClean="0"/>
              <a:t>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Упражнения, выполняя которые ребенок может творчески манипулировать разнообразными объектами. Ими могут быть предметы, конструкторы, кубики, пазлы, мозаика, разрезные картинки и т.д.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400" dirty="0"/>
          </a:p>
          <a:p>
            <a:pPr algn="just"/>
            <a:endParaRPr lang="ru-RU" sz="1050" dirty="0" smtClean="0"/>
          </a:p>
          <a:p>
            <a:pPr algn="just"/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26292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30132" r="65254" b="38345"/>
          <a:stretch/>
        </p:blipFill>
        <p:spPr bwMode="auto">
          <a:xfrm rot="1223122">
            <a:off x="7310918" y="647090"/>
            <a:ext cx="1488946" cy="2243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144" y="116632"/>
            <a:ext cx="8229600" cy="5040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Задачник Г.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Остера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7" y="908720"/>
            <a:ext cx="4890120" cy="367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733840" cy="352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989">
            <a:off x="2583125" y="4653136"/>
            <a:ext cx="1357400" cy="174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5" r="17971"/>
          <a:stretch/>
        </p:blipFill>
        <p:spPr bwMode="auto">
          <a:xfrm rot="21085022">
            <a:off x="423363" y="4188463"/>
            <a:ext cx="1554394" cy="241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 descr="https://img.labirint.ru/rcimg/c685333a6e3b51aa55170578316d8183/960x540/comments_pic/2131/origin_2_1d027eb0c5e163b860e5b45b4a8a962a.jpg?162813670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79" t="13814" r="8683" b="8624"/>
          <a:stretch/>
        </p:blipFill>
        <p:spPr bwMode="auto">
          <a:xfrm>
            <a:off x="4716016" y="764704"/>
            <a:ext cx="2631160" cy="210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2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6D03BA3F-C7A8-40B8-AEEC-53F3C651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00" y="3573016"/>
            <a:ext cx="4513385" cy="3208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600" y="1628800"/>
            <a:ext cx="6172200" cy="216024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</a:t>
            </a:r>
            <a:br>
              <a:rPr lang="ru-RU" sz="6000" dirty="0" smtClean="0"/>
            </a:br>
            <a:r>
              <a:rPr lang="ru-RU" sz="6000" dirty="0" smtClean="0"/>
              <a:t>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2683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при овладении математикой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78491640"/>
              </p:ext>
            </p:extLst>
          </p:nvPr>
        </p:nvGraphicFramePr>
        <p:xfrm>
          <a:off x="467544" y="980728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59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положения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коррекционно-развивающей работы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924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восполнение </a:t>
            </a:r>
            <a:r>
              <a:rPr lang="ru-RU" dirty="0"/>
              <a:t>пробелов дошкольного </a:t>
            </a:r>
            <a:r>
              <a:rPr lang="ru-RU" dirty="0" err="1" smtClean="0"/>
              <a:t>математи-ческого</a:t>
            </a:r>
            <a:r>
              <a:rPr lang="ru-RU" dirty="0" smtClean="0"/>
              <a:t> развития;</a:t>
            </a:r>
            <a:endParaRPr lang="ru-RU" dirty="0"/>
          </a:p>
          <a:p>
            <a:pPr algn="just"/>
            <a:r>
              <a:rPr lang="ru-RU" dirty="0" smtClean="0"/>
              <a:t>пропедевтический </a:t>
            </a:r>
            <a:r>
              <a:rPr lang="ru-RU" dirty="0"/>
              <a:t>характер </a:t>
            </a:r>
            <a:r>
              <a:rPr lang="ru-RU" dirty="0" smtClean="0"/>
              <a:t>обучения;</a:t>
            </a:r>
            <a:endParaRPr lang="ru-RU" dirty="0"/>
          </a:p>
          <a:p>
            <a:pPr algn="just"/>
            <a:r>
              <a:rPr lang="ru-RU" dirty="0" smtClean="0"/>
              <a:t>дифференцированный </a:t>
            </a:r>
            <a:r>
              <a:rPr lang="ru-RU" dirty="0"/>
              <a:t>подход к </a:t>
            </a:r>
            <a:r>
              <a:rPr lang="ru-RU" dirty="0" smtClean="0"/>
              <a:t>детям;</a:t>
            </a:r>
            <a:endParaRPr lang="ru-RU" dirty="0"/>
          </a:p>
          <a:p>
            <a:pPr algn="just"/>
            <a:r>
              <a:rPr lang="ru-RU" dirty="0" smtClean="0"/>
              <a:t>развитие </a:t>
            </a:r>
            <a:r>
              <a:rPr lang="ru-RU" dirty="0" err="1"/>
              <a:t>общеинтеллектуальных</a:t>
            </a:r>
            <a:r>
              <a:rPr lang="ru-RU" dirty="0"/>
              <a:t> умений и </a:t>
            </a:r>
            <a:r>
              <a:rPr lang="ru-RU" dirty="0" err="1" smtClean="0"/>
              <a:t>навы</a:t>
            </a:r>
            <a:r>
              <a:rPr lang="ru-RU" dirty="0" smtClean="0"/>
              <a:t>-ков;</a:t>
            </a:r>
            <a:endParaRPr lang="ru-RU" dirty="0"/>
          </a:p>
          <a:p>
            <a:pPr algn="just"/>
            <a:r>
              <a:rPr lang="ru-RU" dirty="0" smtClean="0"/>
              <a:t>выработка </a:t>
            </a:r>
            <a:r>
              <a:rPr lang="ru-RU" dirty="0"/>
              <a:t>положительной учебной </a:t>
            </a:r>
            <a:r>
              <a:rPr lang="ru-RU" dirty="0" smtClean="0"/>
              <a:t>мотивации;</a:t>
            </a:r>
            <a:endParaRPr lang="ru-RU" dirty="0"/>
          </a:p>
          <a:p>
            <a:pPr algn="just"/>
            <a:r>
              <a:rPr lang="ru-RU" dirty="0" smtClean="0"/>
              <a:t>формирование </a:t>
            </a:r>
            <a:r>
              <a:rPr lang="ru-RU" dirty="0"/>
              <a:t>навыков учебной деятельности, развитие навыков </a:t>
            </a:r>
            <a:r>
              <a:rPr lang="ru-RU" dirty="0" smtClean="0"/>
              <a:t>самоконтроля;</a:t>
            </a:r>
            <a:endParaRPr lang="ru-RU" dirty="0"/>
          </a:p>
          <a:p>
            <a:pPr algn="just"/>
            <a:r>
              <a:rPr lang="ru-RU" dirty="0" smtClean="0"/>
              <a:t>активизация </a:t>
            </a:r>
            <a:r>
              <a:rPr lang="ru-RU" dirty="0"/>
              <a:t>речи детей в единстве с </a:t>
            </a:r>
            <a:r>
              <a:rPr lang="ru-RU" dirty="0" smtClean="0"/>
              <a:t>мышлением.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99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Игры </a:t>
            </a:r>
            <a:r>
              <a:rPr lang="ru-RU" sz="2000" b="1" dirty="0"/>
              <a:t>и </a:t>
            </a:r>
            <a:r>
              <a:rPr lang="ru-RU" sz="2000" b="1" dirty="0" smtClean="0"/>
              <a:t>упражнения </a:t>
            </a:r>
            <a:r>
              <a:rPr lang="ru-RU" sz="2000" b="1" dirty="0"/>
              <a:t>для </a:t>
            </a:r>
            <a:r>
              <a:rPr lang="ru-RU" sz="2000" b="1" dirty="0" smtClean="0"/>
              <a:t>первоклассников </a:t>
            </a:r>
            <a:r>
              <a:rPr lang="ru-RU" sz="2000" b="1" dirty="0"/>
              <a:t>с </a:t>
            </a:r>
            <a:r>
              <a:rPr lang="ru-RU" sz="2000" b="1" dirty="0" smtClean="0"/>
              <a:t>ЗПР.</a:t>
            </a:r>
            <a:br>
              <a:rPr lang="ru-RU" sz="2000" b="1" dirty="0" smtClean="0"/>
            </a:br>
            <a:r>
              <a:rPr lang="ru-RU" sz="2000" b="1" i="1" dirty="0" smtClean="0"/>
              <a:t>Действия с множествами.</a:t>
            </a:r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1706" y="1609661"/>
            <a:ext cx="28083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 «Бабочка и цветы»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1706" y="1969701"/>
            <a:ext cx="3384376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Цель</a:t>
            </a:r>
            <a:r>
              <a:rPr lang="ru-RU" sz="1200" dirty="0" smtClean="0">
                <a:solidFill>
                  <a:schemeClr val="tx1"/>
                </a:solidFill>
              </a:rPr>
              <a:t>: учить </a:t>
            </a:r>
            <a:r>
              <a:rPr lang="ru-RU" sz="1200" dirty="0">
                <a:solidFill>
                  <a:schemeClr val="tx1"/>
                </a:solidFill>
              </a:rPr>
              <a:t>сравнивать множества наложением и приложением, уравнивать   множества, соотносить объекты по цвету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</a:rPr>
              <a:t>Оборудование</a:t>
            </a:r>
            <a:r>
              <a:rPr lang="ru-RU" sz="1200" dirty="0">
                <a:solidFill>
                  <a:schemeClr val="tx1"/>
                </a:solidFill>
              </a:rPr>
              <a:t>: вырезанные из бумаги цветы и бабочки 4 – 6  цветов (парные по цвету бабочки и цветы).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01" y="4221088"/>
            <a:ext cx="2970585" cy="1973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34" y="1807944"/>
            <a:ext cx="3241923" cy="1877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1706" y="3409861"/>
            <a:ext cx="4104456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chemeClr val="tx1"/>
                </a:solidFill>
              </a:rPr>
              <a:t>Педагог предлагает детям разложить на столе 4 цветка разного цвета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200" dirty="0">
              <a:solidFill>
                <a:schemeClr val="tx1"/>
              </a:solidFill>
            </a:endParaRPr>
          </a:p>
          <a:p>
            <a:pPr algn="just"/>
            <a:r>
              <a:rPr lang="ru-RU" sz="1200" b="1" dirty="0">
                <a:solidFill>
                  <a:schemeClr val="tx1"/>
                </a:solidFill>
              </a:rPr>
              <a:t>Варианты заданий: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положить </a:t>
            </a:r>
            <a:r>
              <a:rPr lang="ru-RU" sz="1200" dirty="0">
                <a:solidFill>
                  <a:schemeClr val="tx1"/>
                </a:solidFill>
              </a:rPr>
              <a:t>на каждый цветок бабочку такого же </a:t>
            </a:r>
            <a:r>
              <a:rPr lang="ru-RU" sz="1200" dirty="0" smtClean="0">
                <a:solidFill>
                  <a:schemeClr val="tx1"/>
                </a:solidFill>
              </a:rPr>
              <a:t>цвета;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положить </a:t>
            </a:r>
            <a:r>
              <a:rPr lang="ru-RU" sz="1200" dirty="0">
                <a:solidFill>
                  <a:schemeClr val="tx1"/>
                </a:solidFill>
              </a:rPr>
              <a:t>столько же бабочек, сколько </a:t>
            </a:r>
            <a:r>
              <a:rPr lang="ru-RU" sz="1200" dirty="0" smtClean="0">
                <a:solidFill>
                  <a:schemeClr val="tx1"/>
                </a:solidFill>
              </a:rPr>
              <a:t>цветов;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положить </a:t>
            </a:r>
            <a:r>
              <a:rPr lang="ru-RU" sz="1200" dirty="0">
                <a:solidFill>
                  <a:schemeClr val="tx1"/>
                </a:solidFill>
              </a:rPr>
              <a:t>бабочек меньше, чем </a:t>
            </a:r>
            <a:r>
              <a:rPr lang="ru-RU" sz="1200" dirty="0" smtClean="0">
                <a:solidFill>
                  <a:schemeClr val="tx1"/>
                </a:solidFill>
              </a:rPr>
              <a:t>цветов;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положить </a:t>
            </a:r>
            <a:r>
              <a:rPr lang="ru-RU" sz="1200" dirty="0">
                <a:solidFill>
                  <a:schemeClr val="tx1"/>
                </a:solidFill>
              </a:rPr>
              <a:t>бабочек больше, чем </a:t>
            </a:r>
            <a:r>
              <a:rPr lang="ru-RU" sz="1200" dirty="0" smtClean="0">
                <a:solidFill>
                  <a:schemeClr val="tx1"/>
                </a:solidFill>
              </a:rPr>
              <a:t>цветов;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положить </a:t>
            </a:r>
            <a:r>
              <a:rPr lang="ru-RU" sz="1200" dirty="0">
                <a:solidFill>
                  <a:schemeClr val="tx1"/>
                </a:solidFill>
              </a:rPr>
              <a:t>бабочек в количестве, отличном от количества цветов (по заданию </a:t>
            </a:r>
            <a:r>
              <a:rPr lang="ru-RU" sz="1200" dirty="0" smtClean="0">
                <a:solidFill>
                  <a:schemeClr val="tx1"/>
                </a:solidFill>
              </a:rPr>
              <a:t>педагога) </a:t>
            </a:r>
            <a:r>
              <a:rPr lang="ru-RU" sz="1200" dirty="0">
                <a:solidFill>
                  <a:schemeClr val="tx1"/>
                </a:solidFill>
              </a:rPr>
              <a:t>и уравнять множества.</a:t>
            </a:r>
          </a:p>
          <a:p>
            <a:pPr algn="just"/>
            <a:endParaRPr lang="ru-R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8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Игры </a:t>
            </a:r>
            <a:r>
              <a:rPr lang="ru-RU" sz="2000" b="1" dirty="0"/>
              <a:t>и </a:t>
            </a:r>
            <a:r>
              <a:rPr lang="ru-RU" sz="2000" b="1" dirty="0" smtClean="0"/>
              <a:t>упражнения </a:t>
            </a:r>
            <a:r>
              <a:rPr lang="ru-RU" sz="2000" b="1" dirty="0"/>
              <a:t>для </a:t>
            </a:r>
            <a:r>
              <a:rPr lang="ru-RU" sz="2000" b="1" dirty="0" smtClean="0"/>
              <a:t>первоклассников </a:t>
            </a:r>
            <a:r>
              <a:rPr lang="ru-RU" sz="2000" b="1" dirty="0"/>
              <a:t>с </a:t>
            </a:r>
            <a:r>
              <a:rPr lang="ru-RU" sz="2000" b="1" dirty="0" smtClean="0"/>
              <a:t>ЗПР.</a:t>
            </a:r>
            <a:br>
              <a:rPr lang="ru-RU" sz="2000" b="1" dirty="0" smtClean="0"/>
            </a:br>
            <a:r>
              <a:rPr lang="ru-RU" sz="2000" b="1" i="1" dirty="0" smtClean="0"/>
              <a:t>Действия с множествами.</a:t>
            </a:r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1706" y="1412776"/>
            <a:ext cx="3012142" cy="556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Упражнение </a:t>
            </a:r>
          </a:p>
          <a:p>
            <a:pPr algn="ctr"/>
            <a:r>
              <a:rPr lang="ru-RU" dirty="0" smtClean="0"/>
              <a:t>«Посчитай и сравни»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1706" y="1969701"/>
            <a:ext cx="3384376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Цель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chemeClr val="tx1"/>
                </a:solidFill>
              </a:rPr>
              <a:t>учить сравнивать множества с помощью подсчета их элементов, осуществлять проверку своих </a:t>
            </a:r>
            <a:r>
              <a:rPr lang="ru-RU" sz="1400" dirty="0" smtClean="0">
                <a:solidFill>
                  <a:schemeClr val="tx1"/>
                </a:solidFill>
              </a:rPr>
              <a:t>действий.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Оборудование: </a:t>
            </a:r>
            <a:r>
              <a:rPr lang="ru-RU" sz="1400" dirty="0">
                <a:solidFill>
                  <a:schemeClr val="tx1"/>
                </a:solidFill>
              </a:rPr>
              <a:t>геометрические фигуры.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706" y="3409861"/>
            <a:ext cx="4104456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Дети </a:t>
            </a:r>
            <a:r>
              <a:rPr lang="ru-RU" sz="1400" dirty="0">
                <a:solidFill>
                  <a:schemeClr val="tx1"/>
                </a:solidFill>
              </a:rPr>
              <a:t>пересчитывают элементы данных множеств (элементы множеств расположены в произвольном порядке) и сравнивают количественный состав множеств, проверка осуществляется способом приложения «один к одному».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91238"/>
            <a:ext cx="4296317" cy="2889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1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Игры </a:t>
            </a:r>
            <a:r>
              <a:rPr lang="ru-RU" sz="2000" b="1" dirty="0"/>
              <a:t>и </a:t>
            </a:r>
            <a:r>
              <a:rPr lang="ru-RU" sz="2000" b="1" dirty="0" smtClean="0"/>
              <a:t>упражнения </a:t>
            </a:r>
            <a:r>
              <a:rPr lang="ru-RU" sz="2000" b="1" dirty="0"/>
              <a:t>для </a:t>
            </a:r>
            <a:r>
              <a:rPr lang="ru-RU" sz="2000" b="1" dirty="0" smtClean="0"/>
              <a:t>первоклассников </a:t>
            </a:r>
            <a:r>
              <a:rPr lang="ru-RU" sz="2000" b="1" dirty="0"/>
              <a:t>с </a:t>
            </a:r>
            <a:r>
              <a:rPr lang="ru-RU" sz="2000" b="1" dirty="0" smtClean="0"/>
              <a:t>ЗПР.</a:t>
            </a:r>
            <a:br>
              <a:rPr lang="ru-RU" sz="2000" b="1" dirty="0" smtClean="0"/>
            </a:br>
            <a:r>
              <a:rPr lang="ru-RU" sz="2000" b="1" i="1" dirty="0" smtClean="0"/>
              <a:t>Сортировка.</a:t>
            </a:r>
            <a:endParaRPr lang="ru-RU" sz="2000" b="1" i="1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275856" y="1628800"/>
            <a:ext cx="4688036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Варианты заданий: 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собрать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множество </a:t>
            </a:r>
            <a:r>
              <a:rPr lang="ru-RU" sz="1600" dirty="0">
                <a:solidFill>
                  <a:schemeClr val="tx1"/>
                </a:solidFill>
              </a:rPr>
              <a:t>больших предметов;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множество </a:t>
            </a:r>
            <a:r>
              <a:rPr lang="ru-RU" sz="1600" dirty="0">
                <a:solidFill>
                  <a:schemeClr val="tx1"/>
                </a:solidFill>
              </a:rPr>
              <a:t>больших круглых предметов;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множество </a:t>
            </a:r>
            <a:r>
              <a:rPr lang="ru-RU" sz="1600" dirty="0">
                <a:solidFill>
                  <a:schemeClr val="tx1"/>
                </a:solidFill>
              </a:rPr>
              <a:t>больших круглых красных предметов;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множество </a:t>
            </a:r>
            <a:r>
              <a:rPr lang="ru-RU" sz="1600" dirty="0">
                <a:solidFill>
                  <a:schemeClr val="tx1"/>
                </a:solidFill>
              </a:rPr>
              <a:t>маленьких синих предметов и т.п.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09964"/>
            <a:ext cx="3257587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4" y="1700808"/>
            <a:ext cx="2239186" cy="305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44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Игры </a:t>
            </a:r>
            <a:r>
              <a:rPr lang="ru-RU" sz="2000" b="1" dirty="0"/>
              <a:t>и </a:t>
            </a:r>
            <a:r>
              <a:rPr lang="ru-RU" sz="2000" b="1" dirty="0" smtClean="0"/>
              <a:t>упражнения </a:t>
            </a:r>
            <a:r>
              <a:rPr lang="ru-RU" sz="2000" b="1" dirty="0"/>
              <a:t>для </a:t>
            </a:r>
            <a:r>
              <a:rPr lang="ru-RU" sz="2000" b="1" dirty="0" smtClean="0"/>
              <a:t>первоклассников </a:t>
            </a:r>
            <a:r>
              <a:rPr lang="ru-RU" sz="2000" b="1" dirty="0"/>
              <a:t>с </a:t>
            </a:r>
            <a:r>
              <a:rPr lang="ru-RU" sz="2000" b="1" dirty="0" smtClean="0"/>
              <a:t>ЗПР.</a:t>
            </a:r>
            <a:br>
              <a:rPr lang="ru-RU" sz="2000" b="1" dirty="0" smtClean="0"/>
            </a:br>
            <a:r>
              <a:rPr lang="ru-RU" sz="2000" b="1" i="1" dirty="0" smtClean="0"/>
              <a:t>Количество и счет.</a:t>
            </a:r>
            <a:endParaRPr lang="ru-RU" sz="20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5" y="1373493"/>
            <a:ext cx="3352800" cy="3737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Математические игры с лупой для детей _Найди и посчитай_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72998" r="24234" b="3638"/>
          <a:stretch>
            <a:fillRect/>
          </a:stretch>
        </p:blipFill>
        <p:spPr bwMode="auto">
          <a:xfrm>
            <a:off x="125064" y="5157192"/>
            <a:ext cx="3326661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11191"/>
            <a:ext cx="2808312" cy="296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4248" y="4574182"/>
            <a:ext cx="2219325" cy="14409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Из каких геометрических </a:t>
            </a:r>
            <a:r>
              <a:rPr lang="ru-RU" sz="1200" dirty="0" smtClean="0">
                <a:solidFill>
                  <a:schemeClr val="tx1"/>
                </a:solidFill>
              </a:rPr>
              <a:t>фигур </a:t>
            </a:r>
            <a:r>
              <a:rPr lang="ru-RU" sz="1200" dirty="0">
                <a:solidFill>
                  <a:schemeClr val="tx1"/>
                </a:solidFill>
              </a:rPr>
              <a:t>состоит солнце? Из каких – деревья? Из каких – замок?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Посчитай, сколько на рисунке кругов и сколько квадратов. Раскрась рисунок.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970" y="2636911"/>
            <a:ext cx="2161010" cy="217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92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Игры </a:t>
            </a:r>
            <a:r>
              <a:rPr lang="ru-RU" sz="2000" b="1" dirty="0"/>
              <a:t>и </a:t>
            </a:r>
            <a:r>
              <a:rPr lang="ru-RU" sz="2000" b="1" dirty="0" smtClean="0"/>
              <a:t>упражнения </a:t>
            </a:r>
            <a:r>
              <a:rPr lang="ru-RU" sz="2000" b="1" dirty="0"/>
              <a:t>для </a:t>
            </a:r>
            <a:r>
              <a:rPr lang="ru-RU" sz="2000" b="1" dirty="0" smtClean="0"/>
              <a:t>первоклассников </a:t>
            </a:r>
            <a:r>
              <a:rPr lang="ru-RU" sz="2000" b="1" dirty="0"/>
              <a:t>с </a:t>
            </a:r>
            <a:r>
              <a:rPr lang="ru-RU" sz="2000" b="1" dirty="0" smtClean="0"/>
              <a:t>ЗПР.</a:t>
            </a:r>
            <a:br>
              <a:rPr lang="ru-RU" sz="2000" b="1" dirty="0" smtClean="0"/>
            </a:br>
            <a:r>
              <a:rPr lang="ru-RU" sz="2000" b="1" i="1" dirty="0" smtClean="0"/>
              <a:t>Работа с текстом.</a:t>
            </a:r>
            <a:endParaRPr lang="ru-RU" sz="2000" b="1" i="1" dirty="0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251520" y="1196752"/>
            <a:ext cx="3312368" cy="2232248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b="1" dirty="0" smtClean="0"/>
              <a:t>Возникающие трудности у детей при решении задач:</a:t>
            </a:r>
          </a:p>
          <a:p>
            <a:pPr algn="ctr"/>
            <a:endParaRPr lang="ru-RU" sz="12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сокращают </a:t>
            </a:r>
            <a:r>
              <a:rPr lang="ru-RU" sz="1200" dirty="0"/>
              <a:t>либо упрощают </a:t>
            </a:r>
            <a:r>
              <a:rPr lang="ru-RU" sz="1200" dirty="0" smtClean="0"/>
              <a:t>содержание;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пропускают данные;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изменяют </a:t>
            </a:r>
            <a:r>
              <a:rPr lang="ru-RU" sz="1200" dirty="0"/>
              <a:t>суть </a:t>
            </a:r>
            <a:r>
              <a:rPr lang="ru-RU" sz="1200" dirty="0" smtClean="0"/>
              <a:t>вопроса;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с</a:t>
            </a:r>
            <a:r>
              <a:rPr lang="ru-RU" sz="1200" dirty="0" smtClean="0"/>
              <a:t>овершают необдуманные действия с числами;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опираются </a:t>
            </a:r>
            <a:r>
              <a:rPr lang="ru-RU" sz="1200" dirty="0"/>
              <a:t>на значение «выхваченных» из условия задачи </a:t>
            </a:r>
            <a:r>
              <a:rPr lang="ru-RU" sz="1200" dirty="0" smtClean="0"/>
              <a:t>слов-ориентиров.</a:t>
            </a:r>
          </a:p>
          <a:p>
            <a:pPr algn="ctr"/>
            <a:endParaRPr lang="ru-RU" sz="16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885108" y="1916832"/>
            <a:ext cx="1008112" cy="82809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5076056" y="1412776"/>
            <a:ext cx="3384376" cy="1728192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b="1" dirty="0" smtClean="0"/>
              <a:t>Способы решения проблем:</a:t>
            </a:r>
          </a:p>
          <a:p>
            <a:pPr algn="ctr"/>
            <a:endParaRPr lang="ru-RU" sz="12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Развернутая помощь.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Дополнительные разъяснения.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Большое количество практических работ.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Словесная характеристика </a:t>
            </a:r>
            <a:r>
              <a:rPr lang="ru-RU" sz="1200" dirty="0"/>
              <a:t>своих практических </a:t>
            </a:r>
            <a:r>
              <a:rPr lang="ru-RU" sz="1200" dirty="0" smtClean="0"/>
              <a:t>действий.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algn="ctr"/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684" y="4797152"/>
            <a:ext cx="4320480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 smtClean="0"/>
              <a:t>Практические действия</a:t>
            </a:r>
            <a:r>
              <a:rPr lang="ru-RU" sz="1100" dirty="0" smtClean="0"/>
              <a:t>:            </a:t>
            </a:r>
            <a:endParaRPr lang="ru-RU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Положите </a:t>
            </a:r>
            <a:r>
              <a:rPr lang="ru-RU" sz="1100" dirty="0"/>
              <a:t>перед собой две геометрические фигуры. Чем они похожи? Чем </a:t>
            </a:r>
            <a:r>
              <a:rPr lang="ru-RU" sz="1100" dirty="0" smtClean="0"/>
              <a:t>отличаются?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Выберите </a:t>
            </a:r>
            <a:r>
              <a:rPr lang="ru-RU" sz="1100" dirty="0"/>
              <a:t>все красные круги и расположите их по порядку, начиная с самого маленького. Сколько всего </a:t>
            </a:r>
            <a:r>
              <a:rPr lang="ru-RU" sz="1100" dirty="0" smtClean="0"/>
              <a:t>кругов?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Уберите </a:t>
            </a:r>
            <a:r>
              <a:rPr lang="ru-RU" sz="1100" dirty="0"/>
              <a:t>2 круга. Сколько кругов </a:t>
            </a:r>
            <a:r>
              <a:rPr lang="ru-RU" sz="1100" dirty="0" smtClean="0"/>
              <a:t>осталось?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Отсчитайте </a:t>
            </a:r>
            <a:r>
              <a:rPr lang="ru-RU" sz="1100" dirty="0"/>
              <a:t>3 квадрата и 2 треугольника. Каких фигур больше (меньше)? На сколько больше (меньше)?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3419872" y="3753140"/>
            <a:ext cx="2511966" cy="1296144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Дети должны понять, что арифметическая задача связана с их повседневной жизнью, что она не является отвлеченной от реальной действительности абстракцией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8674" y="5159535"/>
            <a:ext cx="198022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 «В коробке лежат жёлуди. Станет ли их больше или меньше, если я выну несколько желудей? А как изменится их количество, если в коробку положить ещё несколько желудей?»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20297" y="4581128"/>
            <a:ext cx="198022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 Учитель берёт со стола тетради и говорит: «В одной руке у меня две тетради, в другой руке – ещё одна тетрадь. Сколько всего тетрадей у меня?»</a:t>
            </a:r>
          </a:p>
        </p:txBody>
      </p:sp>
    </p:spTree>
    <p:extLst>
      <p:ext uri="{BB962C8B-B14F-4D97-AF65-F5344CB8AC3E}">
        <p14:creationId xmlns:p14="http://schemas.microsoft.com/office/powerpoint/2010/main" val="393237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Игры </a:t>
            </a:r>
            <a:r>
              <a:rPr lang="ru-RU" sz="2000" b="1" dirty="0"/>
              <a:t>и </a:t>
            </a:r>
            <a:r>
              <a:rPr lang="ru-RU" sz="2000" b="1" dirty="0" smtClean="0"/>
              <a:t>упражнения </a:t>
            </a:r>
            <a:r>
              <a:rPr lang="ru-RU" sz="2000" b="1" dirty="0"/>
              <a:t>для </a:t>
            </a:r>
            <a:r>
              <a:rPr lang="ru-RU" sz="2000" b="1" dirty="0" smtClean="0"/>
              <a:t>первоклассников </a:t>
            </a:r>
            <a:r>
              <a:rPr lang="ru-RU" sz="2000" b="1" dirty="0"/>
              <a:t>с </a:t>
            </a:r>
            <a:r>
              <a:rPr lang="ru-RU" sz="2000" b="1" dirty="0" smtClean="0"/>
              <a:t>ЗПР.</a:t>
            </a:r>
            <a:br>
              <a:rPr lang="ru-RU" sz="2000" b="1" dirty="0" smtClean="0"/>
            </a:br>
            <a:r>
              <a:rPr lang="ru-RU" sz="2000" b="1" i="1" dirty="0" smtClean="0"/>
              <a:t>Работа с текстом.</a:t>
            </a:r>
            <a:endParaRPr lang="ru-RU" sz="20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9782" y="1268760"/>
            <a:ext cx="3600400" cy="18322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 smtClean="0"/>
              <a:t>Сколько </a:t>
            </a:r>
            <a:r>
              <a:rPr lang="ru-RU" sz="1100" b="1" dirty="0"/>
              <a:t>пациентов пришло на прием к доктору Айболиту?</a:t>
            </a:r>
          </a:p>
          <a:p>
            <a:pPr algn="just"/>
            <a:r>
              <a:rPr lang="ru-RU" sz="1100" b="1" dirty="0"/>
              <a:t> </a:t>
            </a:r>
            <a:endParaRPr lang="ru-RU" sz="1100" b="1" dirty="0" smtClean="0"/>
          </a:p>
          <a:p>
            <a:pPr algn="just"/>
            <a:r>
              <a:rPr lang="ru-RU" sz="1100" dirty="0" smtClean="0"/>
              <a:t>«</a:t>
            </a:r>
            <a:r>
              <a:rPr lang="ru-RU" sz="1100" dirty="0"/>
              <a:t>Добрый доктор Айболит, он под деревом сидит.</a:t>
            </a:r>
          </a:p>
          <a:p>
            <a:pPr algn="just"/>
            <a:r>
              <a:rPr lang="ru-RU" sz="1100" dirty="0"/>
              <a:t>Приходи к нему лечится  и корова, и волчица,</a:t>
            </a:r>
          </a:p>
          <a:p>
            <a:pPr algn="just"/>
            <a:r>
              <a:rPr lang="ru-RU" sz="1100" dirty="0"/>
              <a:t>И жучок, и червячок, и медведица.</a:t>
            </a:r>
          </a:p>
          <a:p>
            <a:pPr algn="just"/>
            <a:r>
              <a:rPr lang="ru-RU" sz="1100" dirty="0"/>
              <a:t>Всех излечит, исцелит добрый доктор Айболит».</a:t>
            </a:r>
          </a:p>
          <a:p>
            <a:pPr algn="just"/>
            <a:r>
              <a:rPr lang="ru-RU" sz="1100" b="1" dirty="0"/>
              <a:t>               	</a:t>
            </a:r>
            <a:endParaRPr lang="ru-RU" sz="1100" b="1" dirty="0" smtClean="0"/>
          </a:p>
          <a:p>
            <a:pPr algn="r"/>
            <a:r>
              <a:rPr lang="ru-RU" sz="1100" b="1" dirty="0" smtClean="0"/>
              <a:t> </a:t>
            </a:r>
            <a:r>
              <a:rPr lang="ru-RU" sz="1100" dirty="0"/>
              <a:t>(К</a:t>
            </a:r>
            <a:r>
              <a:rPr lang="ru-RU" sz="1100" dirty="0" smtClean="0"/>
              <a:t>. Чуковский </a:t>
            </a:r>
            <a:r>
              <a:rPr lang="ru-RU" sz="1100" dirty="0"/>
              <a:t>«Доктор Айболит»)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2207" y="4077997"/>
            <a:ext cx="2992998" cy="12961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/>
              <a:t> </a:t>
            </a:r>
            <a:r>
              <a:rPr lang="ru-RU" sz="1100" b="1" dirty="0" smtClean="0"/>
              <a:t>Сколько </a:t>
            </a:r>
            <a:r>
              <a:rPr lang="ru-RU" sz="1100" b="1" dirty="0"/>
              <a:t>вещей убежало от грязнули</a:t>
            </a:r>
            <a:r>
              <a:rPr lang="ru-RU" sz="1100" b="1" dirty="0" smtClean="0"/>
              <a:t>: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dirty="0"/>
              <a:t>«Одеяло убежало, улетела простыня,</a:t>
            </a:r>
          </a:p>
          <a:p>
            <a:pPr algn="just"/>
            <a:r>
              <a:rPr lang="ru-RU" sz="1100" dirty="0"/>
              <a:t>И подушка, как лягушка, ускакала от меня».</a:t>
            </a:r>
          </a:p>
          <a:p>
            <a:pPr algn="just"/>
            <a:r>
              <a:rPr lang="ru-RU" sz="1100" dirty="0"/>
              <a:t>                            	</a:t>
            </a:r>
            <a:endParaRPr lang="ru-RU" sz="1100" dirty="0" smtClean="0"/>
          </a:p>
          <a:p>
            <a:pPr algn="r"/>
            <a:r>
              <a:rPr lang="ru-RU" sz="1100" dirty="0" smtClean="0"/>
              <a:t>(</a:t>
            </a:r>
            <a:r>
              <a:rPr lang="ru-RU" sz="1100" dirty="0"/>
              <a:t>К</a:t>
            </a:r>
            <a:r>
              <a:rPr lang="ru-RU" sz="1100" dirty="0" smtClean="0"/>
              <a:t>. Чуковский </a:t>
            </a:r>
            <a:r>
              <a:rPr lang="ru-RU" sz="1100" dirty="0"/>
              <a:t>«</a:t>
            </a:r>
            <a:r>
              <a:rPr lang="ru-RU" sz="1100" dirty="0" err="1"/>
              <a:t>Мойдодыр</a:t>
            </a:r>
            <a:r>
              <a:rPr lang="ru-RU" sz="1100" dirty="0"/>
              <a:t>»)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3096" y="1268760"/>
            <a:ext cx="2943400" cy="15415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 smtClean="0"/>
              <a:t>Сколько </a:t>
            </a:r>
            <a:r>
              <a:rPr lang="ru-RU" sz="1100" b="1" dirty="0"/>
              <a:t>вещей сдала дама в багаж</a:t>
            </a:r>
            <a:r>
              <a:rPr lang="ru-RU" sz="1100" b="1" dirty="0" smtClean="0"/>
              <a:t>?</a:t>
            </a:r>
          </a:p>
          <a:p>
            <a:pPr algn="just"/>
            <a:endParaRPr lang="ru-RU" sz="1100" b="1" dirty="0"/>
          </a:p>
          <a:p>
            <a:pPr algn="just"/>
            <a:r>
              <a:rPr lang="ru-RU" sz="1100" dirty="0"/>
              <a:t>Дама сдавала в багаж</a:t>
            </a:r>
          </a:p>
          <a:p>
            <a:pPr algn="just"/>
            <a:r>
              <a:rPr lang="ru-RU" sz="1100" dirty="0"/>
              <a:t>Диван, чемодан, саквояж,</a:t>
            </a:r>
          </a:p>
          <a:p>
            <a:pPr algn="just"/>
            <a:r>
              <a:rPr lang="ru-RU" sz="1100" dirty="0"/>
              <a:t>Картину, корзину, картонку</a:t>
            </a:r>
          </a:p>
          <a:p>
            <a:pPr algn="just"/>
            <a:r>
              <a:rPr lang="ru-RU" sz="1100" dirty="0"/>
              <a:t>И маленькую собачонку</a:t>
            </a:r>
            <a:r>
              <a:rPr lang="ru-RU" sz="1100" dirty="0" smtClean="0"/>
              <a:t>.</a:t>
            </a:r>
          </a:p>
          <a:p>
            <a:pPr algn="just"/>
            <a:endParaRPr lang="ru-RU" sz="1100" dirty="0"/>
          </a:p>
          <a:p>
            <a:pPr algn="r"/>
            <a:r>
              <a:rPr lang="ru-RU" sz="1100" dirty="0"/>
              <a:t>                            	(С. Маршак «Багаж»)</a:t>
            </a:r>
          </a:p>
          <a:p>
            <a:pPr algn="just"/>
            <a:endParaRPr lang="ru-RU" sz="11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4048" y="4725144"/>
            <a:ext cx="3672408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/>
              <a:t>Сколько зверей встретил в лесу колобок</a:t>
            </a:r>
            <a:r>
              <a:rPr lang="ru-RU" sz="1100" b="1" dirty="0" smtClean="0"/>
              <a:t>?</a:t>
            </a:r>
          </a:p>
          <a:p>
            <a:pPr algn="just"/>
            <a:endParaRPr lang="ru-RU" sz="1100" b="1" dirty="0"/>
          </a:p>
          <a:p>
            <a:pPr algn="just"/>
            <a:r>
              <a:rPr lang="ru-RU" sz="1100" dirty="0"/>
              <a:t>Колобок, колобок, у него румяный бок.</a:t>
            </a:r>
          </a:p>
          <a:p>
            <a:pPr algn="just"/>
            <a:r>
              <a:rPr lang="ru-RU" sz="1100" dirty="0"/>
              <a:t>На окошке он студился, прыг с окна и покатился.</a:t>
            </a:r>
          </a:p>
          <a:p>
            <a:pPr algn="just"/>
            <a:r>
              <a:rPr lang="ru-RU" sz="1100" dirty="0"/>
              <a:t>Встретил зайку, волка встретил,</a:t>
            </a:r>
          </a:p>
          <a:p>
            <a:pPr algn="just"/>
            <a:r>
              <a:rPr lang="ru-RU" sz="1100" dirty="0"/>
              <a:t>Встретил бурого медведя.</a:t>
            </a:r>
          </a:p>
          <a:p>
            <a:pPr algn="just"/>
            <a:r>
              <a:rPr lang="ru-RU" sz="1100" dirty="0"/>
              <a:t>И лису он повстречал, да на зуб лисе попал.</a:t>
            </a:r>
          </a:p>
          <a:p>
            <a:pPr algn="r"/>
            <a:r>
              <a:rPr lang="ru-RU" sz="1100" dirty="0" smtClean="0"/>
              <a:t>(</a:t>
            </a:r>
            <a:r>
              <a:rPr lang="ru-RU" sz="1100" dirty="0"/>
              <a:t>по сказке «Колобок»)</a:t>
            </a:r>
          </a:p>
          <a:p>
            <a:pPr algn="just"/>
            <a:endParaRPr lang="ru-RU" sz="1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896" y="2550575"/>
            <a:ext cx="3456384" cy="21418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 smtClean="0"/>
              <a:t>Сколько </a:t>
            </a:r>
            <a:r>
              <a:rPr lang="ru-RU" sz="1100" b="1" dirty="0"/>
              <a:t>зверей живет в теремке</a:t>
            </a:r>
            <a:r>
              <a:rPr lang="ru-RU" sz="1100" b="1" dirty="0" smtClean="0"/>
              <a:t>?</a:t>
            </a:r>
          </a:p>
          <a:p>
            <a:pPr algn="just"/>
            <a:endParaRPr lang="ru-RU" sz="1100" b="1" dirty="0"/>
          </a:p>
          <a:p>
            <a:pPr algn="just"/>
            <a:r>
              <a:rPr lang="ru-RU" sz="1100" dirty="0"/>
              <a:t>Стоит в поле теремок, теремок,</a:t>
            </a:r>
          </a:p>
          <a:p>
            <a:pPr algn="just"/>
            <a:r>
              <a:rPr lang="ru-RU" sz="1100" dirty="0"/>
              <a:t>Он не низок, не высок, не высок.</a:t>
            </a:r>
          </a:p>
          <a:p>
            <a:pPr algn="just"/>
            <a:r>
              <a:rPr lang="ru-RU" sz="1100" dirty="0"/>
              <a:t>Там мышка-норушка живет,</a:t>
            </a:r>
          </a:p>
          <a:p>
            <a:pPr algn="just"/>
            <a:r>
              <a:rPr lang="ru-RU" sz="1100" dirty="0"/>
              <a:t>И лягушка-квакушка живет.</a:t>
            </a:r>
          </a:p>
          <a:p>
            <a:pPr algn="just"/>
            <a:r>
              <a:rPr lang="ru-RU" sz="1100" dirty="0"/>
              <a:t>Там заинька серый живет</a:t>
            </a:r>
          </a:p>
          <a:p>
            <a:pPr algn="just"/>
            <a:r>
              <a:rPr lang="ru-RU" sz="1100" dirty="0"/>
              <a:t>И лисичка-сестричка живет.</a:t>
            </a:r>
          </a:p>
          <a:p>
            <a:pPr algn="just"/>
            <a:r>
              <a:rPr lang="ru-RU" sz="1100" dirty="0"/>
              <a:t>Волк с медведем там тоже живут,</a:t>
            </a:r>
          </a:p>
          <a:p>
            <a:pPr algn="just"/>
            <a:r>
              <a:rPr lang="ru-RU" sz="1100" dirty="0"/>
              <a:t>Все веселые песни поют.</a:t>
            </a:r>
          </a:p>
          <a:p>
            <a:pPr algn="just"/>
            <a:r>
              <a:rPr lang="ru-RU" sz="1100" b="1" dirty="0"/>
              <a:t>                             </a:t>
            </a:r>
            <a:r>
              <a:rPr lang="ru-RU" sz="1100" dirty="0" smtClean="0"/>
              <a:t>(</a:t>
            </a:r>
            <a:r>
              <a:rPr lang="ru-RU" sz="1100" dirty="0"/>
              <a:t>по сказке «Теремок»)</a:t>
            </a:r>
          </a:p>
        </p:txBody>
      </p:sp>
    </p:spTree>
    <p:extLst>
      <p:ext uri="{BB962C8B-B14F-4D97-AF65-F5344CB8AC3E}">
        <p14:creationId xmlns:p14="http://schemas.microsoft.com/office/powerpoint/2010/main" val="2927256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1208</Words>
  <Application>Microsoft Office PowerPoint</Application>
  <PresentationFormat>Экран (4:3)</PresentationFormat>
  <Paragraphs>157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Особенности обучения детей с задержкой психического развития математике  </vt:lpstr>
      <vt:lpstr>Трудности при овладении математикой</vt:lpstr>
      <vt:lpstr>Основные положения  коррекционно-развивающей работы</vt:lpstr>
      <vt:lpstr>Игры и упражнения для первоклассников с ЗПР. Действия с множествами.</vt:lpstr>
      <vt:lpstr>Игры и упражнения для первоклассников с ЗПР. Действия с множествами.</vt:lpstr>
      <vt:lpstr>Игры и упражнения для первоклассников с ЗПР. Сортировка.</vt:lpstr>
      <vt:lpstr>Игры и упражнения для первоклассников с ЗПР. Количество и счет.</vt:lpstr>
      <vt:lpstr>Игры и упражнения для первоклассников с ЗПР. Работа с текстом.</vt:lpstr>
      <vt:lpstr>Игры и упражнения для первоклассников с ЗПР. Работа с текстом.</vt:lpstr>
      <vt:lpstr>Игры и упражнения для первоклассников с ЗПР. Пространственная ориентировка.</vt:lpstr>
      <vt:lpstr>Игры и упражнения для первоклассников с ЗПР. Пространственная ориентировка.</vt:lpstr>
      <vt:lpstr>Игры и упражнения для первоклассников с ЗПР. Пространственная ориентировка.</vt:lpstr>
      <vt:lpstr>Задачник Г. Остера 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55</cp:revision>
  <cp:lastPrinted>2020-03-23T08:36:09Z</cp:lastPrinted>
  <dcterms:created xsi:type="dcterms:W3CDTF">2020-03-23T08:26:09Z</dcterms:created>
  <dcterms:modified xsi:type="dcterms:W3CDTF">2024-02-15T08:24:00Z</dcterms:modified>
</cp:coreProperties>
</file>