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83" r:id="rId3"/>
    <p:sldId id="262" r:id="rId4"/>
    <p:sldId id="276" r:id="rId5"/>
    <p:sldId id="278" r:id="rId6"/>
    <p:sldId id="263" r:id="rId7"/>
    <p:sldId id="279" r:id="rId8"/>
    <p:sldId id="280" r:id="rId9"/>
    <p:sldId id="282" r:id="rId10"/>
    <p:sldId id="281" r:id="rId11"/>
    <p:sldId id="265" r:id="rId12"/>
    <p:sldId id="266" r:id="rId13"/>
    <p:sldId id="264" r:id="rId14"/>
    <p:sldId id="270" r:id="rId15"/>
    <p:sldId id="267" r:id="rId16"/>
    <p:sldId id="275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FF968-C4A2-45FD-8B5B-6C7E24891A8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C3011D-2925-47FB-8F5C-E693B9396442}">
      <dgm:prSet phldrT="[Текст]" custT="1"/>
      <dgm:spPr/>
      <dgm:t>
        <a:bodyPr/>
        <a:lstStyle/>
        <a:p>
          <a:r>
            <a:rPr lang="ru-RU" sz="2400" b="1" dirty="0" smtClean="0"/>
            <a:t>По содержанию</a:t>
          </a:r>
          <a:endParaRPr lang="ru-RU" sz="2400" b="1" dirty="0"/>
        </a:p>
      </dgm:t>
    </dgm:pt>
    <dgm:pt modelId="{46EACD07-44A9-4A93-8082-743DAFDCB35D}" type="parTrans" cxnId="{24119FE9-3C29-4767-9BD3-09A9B067292A}">
      <dgm:prSet/>
      <dgm:spPr/>
      <dgm:t>
        <a:bodyPr/>
        <a:lstStyle/>
        <a:p>
          <a:endParaRPr lang="ru-RU"/>
        </a:p>
      </dgm:t>
    </dgm:pt>
    <dgm:pt modelId="{32F487D3-BF1F-4043-AA50-5EC976289B86}" type="sibTrans" cxnId="{24119FE9-3C29-4767-9BD3-09A9B067292A}">
      <dgm:prSet/>
      <dgm:spPr/>
      <dgm:t>
        <a:bodyPr/>
        <a:lstStyle/>
        <a:p>
          <a:endParaRPr lang="ru-RU"/>
        </a:p>
      </dgm:t>
    </dgm:pt>
    <dgm:pt modelId="{4427230F-14AB-45BE-8AFC-122A7DCBEA70}">
      <dgm:prSet phldrT="[Текст]"/>
      <dgm:spPr/>
      <dgm:t>
        <a:bodyPr/>
        <a:lstStyle/>
        <a:p>
          <a:r>
            <a:rPr lang="ru-RU" dirty="0" smtClean="0"/>
            <a:t>Символическая</a:t>
          </a:r>
          <a:endParaRPr lang="ru-RU" dirty="0"/>
        </a:p>
      </dgm:t>
    </dgm:pt>
    <dgm:pt modelId="{538BD60A-EDB7-41FC-B714-548337BD9CDD}" type="parTrans" cxnId="{935B1DDA-2602-4C09-A8ED-D7C932D8A56F}">
      <dgm:prSet/>
      <dgm:spPr/>
      <dgm:t>
        <a:bodyPr/>
        <a:lstStyle/>
        <a:p>
          <a:endParaRPr lang="ru-RU"/>
        </a:p>
      </dgm:t>
    </dgm:pt>
    <dgm:pt modelId="{B7A06DA2-83E2-4D6A-8D99-3AD8BCA2DCEB}" type="sibTrans" cxnId="{935B1DDA-2602-4C09-A8ED-D7C932D8A56F}">
      <dgm:prSet/>
      <dgm:spPr/>
      <dgm:t>
        <a:bodyPr/>
        <a:lstStyle/>
        <a:p>
          <a:endParaRPr lang="ru-RU"/>
        </a:p>
      </dgm:t>
    </dgm:pt>
    <dgm:pt modelId="{A95D7901-310E-499C-98A8-BAECE425BC7F}">
      <dgm:prSet phldrT="[Текст]"/>
      <dgm:spPr/>
      <dgm:t>
        <a:bodyPr/>
        <a:lstStyle/>
        <a:p>
          <a:r>
            <a:rPr lang="ru-RU" dirty="0" smtClean="0"/>
            <a:t>Письменная</a:t>
          </a:r>
          <a:endParaRPr lang="ru-RU" dirty="0"/>
        </a:p>
      </dgm:t>
    </dgm:pt>
    <dgm:pt modelId="{9DA34768-FE86-4A6B-A61F-CEB9B081360F}" type="parTrans" cxnId="{4B00E4FF-FBE6-4057-B5BB-6B5B72ADBD20}">
      <dgm:prSet/>
      <dgm:spPr/>
      <dgm:t>
        <a:bodyPr/>
        <a:lstStyle/>
        <a:p>
          <a:endParaRPr lang="ru-RU"/>
        </a:p>
      </dgm:t>
    </dgm:pt>
    <dgm:pt modelId="{576ED028-36EB-418B-94F9-652A5627B553}" type="sibTrans" cxnId="{4B00E4FF-FBE6-4057-B5BB-6B5B72ADBD20}">
      <dgm:prSet/>
      <dgm:spPr/>
      <dgm:t>
        <a:bodyPr/>
        <a:lstStyle/>
        <a:p>
          <a:endParaRPr lang="ru-RU"/>
        </a:p>
      </dgm:t>
    </dgm:pt>
    <dgm:pt modelId="{58F88A03-5446-4647-A8EF-19D0B25D24A0}">
      <dgm:prSet phldrT="[Текст]" custT="1"/>
      <dgm:spPr/>
      <dgm:t>
        <a:bodyPr/>
        <a:lstStyle/>
        <a:p>
          <a:r>
            <a:rPr lang="ru-RU" sz="2400" b="1" dirty="0" smtClean="0"/>
            <a:t>По форме деятельности</a:t>
          </a:r>
          <a:endParaRPr lang="ru-RU" sz="2400" b="1" dirty="0"/>
        </a:p>
      </dgm:t>
    </dgm:pt>
    <dgm:pt modelId="{404C717D-1B1A-4D3F-BF94-08B7EB8A7770}" type="parTrans" cxnId="{C2FEBF9B-D42E-41D4-8CA8-FA593D0D19A9}">
      <dgm:prSet/>
      <dgm:spPr/>
      <dgm:t>
        <a:bodyPr/>
        <a:lstStyle/>
        <a:p>
          <a:endParaRPr lang="ru-RU"/>
        </a:p>
      </dgm:t>
    </dgm:pt>
    <dgm:pt modelId="{2880055D-6040-41EF-A1F9-8B6B4790D3C9}" type="sibTrans" cxnId="{C2FEBF9B-D42E-41D4-8CA8-FA593D0D19A9}">
      <dgm:prSet/>
      <dgm:spPr/>
      <dgm:t>
        <a:bodyPr/>
        <a:lstStyle/>
        <a:p>
          <a:endParaRPr lang="ru-RU"/>
        </a:p>
      </dgm:t>
    </dgm:pt>
    <dgm:pt modelId="{9BD3A383-D3FF-4D53-B448-D341E3EEFB67}">
      <dgm:prSet phldrT="[Текст]"/>
      <dgm:spPr/>
      <dgm:t>
        <a:bodyPr/>
        <a:lstStyle/>
        <a:p>
          <a:r>
            <a:rPr lang="ru-RU" dirty="0" smtClean="0"/>
            <a:t>Коллективная</a:t>
          </a:r>
          <a:endParaRPr lang="ru-RU" dirty="0"/>
        </a:p>
      </dgm:t>
    </dgm:pt>
    <dgm:pt modelId="{2B3D3560-5445-47D1-8EA7-BA70514E86D0}" type="parTrans" cxnId="{154C8E3C-A774-4907-97FC-980C1A44E6A1}">
      <dgm:prSet/>
      <dgm:spPr/>
      <dgm:t>
        <a:bodyPr/>
        <a:lstStyle/>
        <a:p>
          <a:endParaRPr lang="ru-RU"/>
        </a:p>
      </dgm:t>
    </dgm:pt>
    <dgm:pt modelId="{955E089C-B717-4B3B-8DA8-43E7995648FE}" type="sibTrans" cxnId="{154C8E3C-A774-4907-97FC-980C1A44E6A1}">
      <dgm:prSet/>
      <dgm:spPr/>
      <dgm:t>
        <a:bodyPr/>
        <a:lstStyle/>
        <a:p>
          <a:endParaRPr lang="ru-RU"/>
        </a:p>
      </dgm:t>
    </dgm:pt>
    <dgm:pt modelId="{086A810C-A011-4602-B284-13060E4B6269}">
      <dgm:prSet phldrT="[Текст]"/>
      <dgm:spPr/>
      <dgm:t>
        <a:bodyPr/>
        <a:lstStyle/>
        <a:p>
          <a:r>
            <a:rPr lang="ru-RU" dirty="0" smtClean="0"/>
            <a:t>Индивидуальная</a:t>
          </a:r>
          <a:endParaRPr lang="ru-RU" dirty="0"/>
        </a:p>
      </dgm:t>
    </dgm:pt>
    <dgm:pt modelId="{61D1DF74-6D77-4974-BC60-ADC13D7E86CC}" type="parTrans" cxnId="{B633DA41-230E-48D7-BA3C-81E4919A7B0D}">
      <dgm:prSet/>
      <dgm:spPr/>
      <dgm:t>
        <a:bodyPr/>
        <a:lstStyle/>
        <a:p>
          <a:endParaRPr lang="ru-RU"/>
        </a:p>
      </dgm:t>
    </dgm:pt>
    <dgm:pt modelId="{962389A4-2EAC-4929-A7C6-57E1229A61B0}" type="sibTrans" cxnId="{B633DA41-230E-48D7-BA3C-81E4919A7B0D}">
      <dgm:prSet/>
      <dgm:spPr/>
      <dgm:t>
        <a:bodyPr/>
        <a:lstStyle/>
        <a:p>
          <a:endParaRPr lang="ru-RU"/>
        </a:p>
      </dgm:t>
    </dgm:pt>
    <dgm:pt modelId="{53C87224-A3C7-455E-AB51-6F92D02539FA}">
      <dgm:prSet phldrT="[Текст]" custT="1"/>
      <dgm:spPr/>
      <dgm:t>
        <a:bodyPr/>
        <a:lstStyle/>
        <a:p>
          <a:r>
            <a:rPr lang="ru-RU" sz="2400" b="1" dirty="0" smtClean="0"/>
            <a:t>По цели</a:t>
          </a:r>
          <a:endParaRPr lang="ru-RU" sz="2400" b="1" dirty="0"/>
        </a:p>
      </dgm:t>
    </dgm:pt>
    <dgm:pt modelId="{12837830-22D0-4160-9016-29DFD3F72E41}" type="parTrans" cxnId="{6866AFD5-F923-4612-839B-877AE481FE8E}">
      <dgm:prSet/>
      <dgm:spPr/>
      <dgm:t>
        <a:bodyPr/>
        <a:lstStyle/>
        <a:p>
          <a:endParaRPr lang="ru-RU"/>
        </a:p>
      </dgm:t>
    </dgm:pt>
    <dgm:pt modelId="{6C6A7643-AFF5-4676-AD81-0C2618284480}" type="sibTrans" cxnId="{6866AFD5-F923-4612-839B-877AE481FE8E}">
      <dgm:prSet/>
      <dgm:spPr/>
      <dgm:t>
        <a:bodyPr/>
        <a:lstStyle/>
        <a:p>
          <a:endParaRPr lang="ru-RU"/>
        </a:p>
      </dgm:t>
    </dgm:pt>
    <dgm:pt modelId="{B5CCD8E5-B9FE-4B95-AA13-4C3823B5E3AD}">
      <dgm:prSet phldrT="[Текст]"/>
      <dgm:spPr/>
      <dgm:t>
        <a:bodyPr/>
        <a:lstStyle/>
        <a:p>
          <a:r>
            <a:rPr lang="ru-RU" dirty="0" smtClean="0"/>
            <a:t>Эмоциональная</a:t>
          </a:r>
          <a:endParaRPr lang="ru-RU" dirty="0"/>
        </a:p>
      </dgm:t>
    </dgm:pt>
    <dgm:pt modelId="{B2570F5B-9056-477C-881C-63E61D5CB55D}" type="parTrans" cxnId="{1DFF1360-ECAE-4B73-ACDF-B6E609F64D70}">
      <dgm:prSet/>
      <dgm:spPr/>
      <dgm:t>
        <a:bodyPr/>
        <a:lstStyle/>
        <a:p>
          <a:endParaRPr lang="ru-RU"/>
        </a:p>
      </dgm:t>
    </dgm:pt>
    <dgm:pt modelId="{19777A37-0F92-4457-855E-0061EE81CB2D}" type="sibTrans" cxnId="{1DFF1360-ECAE-4B73-ACDF-B6E609F64D70}">
      <dgm:prSet/>
      <dgm:spPr/>
      <dgm:t>
        <a:bodyPr/>
        <a:lstStyle/>
        <a:p>
          <a:endParaRPr lang="ru-RU"/>
        </a:p>
      </dgm:t>
    </dgm:pt>
    <dgm:pt modelId="{B9AB796F-8536-4D52-90A7-3BA940AA462C}">
      <dgm:prSet phldrT="[Текст]"/>
      <dgm:spPr/>
      <dgm:t>
        <a:bodyPr/>
        <a:lstStyle/>
        <a:p>
          <a:r>
            <a:rPr lang="ru-RU" dirty="0" smtClean="0"/>
            <a:t>Рефлексия содержания материала</a:t>
          </a:r>
          <a:endParaRPr lang="ru-RU" dirty="0"/>
        </a:p>
      </dgm:t>
    </dgm:pt>
    <dgm:pt modelId="{1EC14F14-ADFF-435E-97BB-0A3E9A270292}" type="parTrans" cxnId="{638494E8-081F-4C88-B24D-D627AF560B3E}">
      <dgm:prSet/>
      <dgm:spPr/>
      <dgm:t>
        <a:bodyPr/>
        <a:lstStyle/>
        <a:p>
          <a:endParaRPr lang="ru-RU"/>
        </a:p>
      </dgm:t>
    </dgm:pt>
    <dgm:pt modelId="{C847CD62-1402-4B42-AFA4-48387D27F1F0}" type="sibTrans" cxnId="{638494E8-081F-4C88-B24D-D627AF560B3E}">
      <dgm:prSet/>
      <dgm:spPr/>
      <dgm:t>
        <a:bodyPr/>
        <a:lstStyle/>
        <a:p>
          <a:endParaRPr lang="ru-RU"/>
        </a:p>
      </dgm:t>
    </dgm:pt>
    <dgm:pt modelId="{F6FB8543-4524-4135-A76B-5728B2937A81}">
      <dgm:prSet phldrT="[Текст]"/>
      <dgm:spPr/>
      <dgm:t>
        <a:bodyPr/>
        <a:lstStyle/>
        <a:p>
          <a:r>
            <a:rPr lang="ru-RU" dirty="0" smtClean="0"/>
            <a:t>Устная</a:t>
          </a:r>
          <a:endParaRPr lang="ru-RU" dirty="0"/>
        </a:p>
      </dgm:t>
    </dgm:pt>
    <dgm:pt modelId="{3D47B55F-19DD-4A57-BC38-FC70DB65A40E}" type="parTrans" cxnId="{43A1317D-493F-44A6-AEF8-769F2369B44A}">
      <dgm:prSet/>
      <dgm:spPr/>
      <dgm:t>
        <a:bodyPr/>
        <a:lstStyle/>
        <a:p>
          <a:endParaRPr lang="ru-RU"/>
        </a:p>
      </dgm:t>
    </dgm:pt>
    <dgm:pt modelId="{90F39E8B-2540-47A9-834A-A495EEC0FC18}" type="sibTrans" cxnId="{43A1317D-493F-44A6-AEF8-769F2369B44A}">
      <dgm:prSet/>
      <dgm:spPr/>
      <dgm:t>
        <a:bodyPr/>
        <a:lstStyle/>
        <a:p>
          <a:endParaRPr lang="ru-RU"/>
        </a:p>
      </dgm:t>
    </dgm:pt>
    <dgm:pt modelId="{792B7D26-DCB1-44B8-BD32-C68874926BC5}">
      <dgm:prSet phldrT="[Текст]"/>
      <dgm:spPr/>
      <dgm:t>
        <a:bodyPr/>
        <a:lstStyle/>
        <a:p>
          <a:r>
            <a:rPr lang="ru-RU" dirty="0" smtClean="0"/>
            <a:t>Групповая</a:t>
          </a:r>
          <a:endParaRPr lang="ru-RU" dirty="0"/>
        </a:p>
      </dgm:t>
    </dgm:pt>
    <dgm:pt modelId="{E5465DA4-CB50-4F30-969B-A557BDB82980}" type="parTrans" cxnId="{C376EEC5-6931-4BC7-BE7F-29C6A2758BE8}">
      <dgm:prSet/>
      <dgm:spPr/>
      <dgm:t>
        <a:bodyPr/>
        <a:lstStyle/>
        <a:p>
          <a:endParaRPr lang="ru-RU"/>
        </a:p>
      </dgm:t>
    </dgm:pt>
    <dgm:pt modelId="{31740A99-A783-4BB0-A8E6-C327A894C675}" type="sibTrans" cxnId="{C376EEC5-6931-4BC7-BE7F-29C6A2758BE8}">
      <dgm:prSet/>
      <dgm:spPr/>
      <dgm:t>
        <a:bodyPr/>
        <a:lstStyle/>
        <a:p>
          <a:endParaRPr lang="ru-RU"/>
        </a:p>
      </dgm:t>
    </dgm:pt>
    <dgm:pt modelId="{473DCC50-4C9A-471A-ABDD-0740F2202533}">
      <dgm:prSet phldrT="[Текст]"/>
      <dgm:spPr/>
      <dgm:t>
        <a:bodyPr/>
        <a:lstStyle/>
        <a:p>
          <a:r>
            <a:rPr lang="ru-RU" dirty="0" smtClean="0"/>
            <a:t>Рефлексия деятельности</a:t>
          </a:r>
          <a:endParaRPr lang="ru-RU" dirty="0"/>
        </a:p>
      </dgm:t>
    </dgm:pt>
    <dgm:pt modelId="{CD581BE9-A7ED-456F-96A6-86FC4DA226BB}" type="parTrans" cxnId="{AE89A543-9485-4937-87CC-BCBCAB1C301A}">
      <dgm:prSet/>
      <dgm:spPr/>
      <dgm:t>
        <a:bodyPr/>
        <a:lstStyle/>
        <a:p>
          <a:endParaRPr lang="ru-RU"/>
        </a:p>
      </dgm:t>
    </dgm:pt>
    <dgm:pt modelId="{A740A56B-67C5-486E-A26E-4272C9A2053C}" type="sibTrans" cxnId="{AE89A543-9485-4937-87CC-BCBCAB1C301A}">
      <dgm:prSet/>
      <dgm:spPr/>
      <dgm:t>
        <a:bodyPr/>
        <a:lstStyle/>
        <a:p>
          <a:endParaRPr lang="ru-RU"/>
        </a:p>
      </dgm:t>
    </dgm:pt>
    <dgm:pt modelId="{43569506-971D-4E7F-ABB4-187808911705}" type="pres">
      <dgm:prSet presAssocID="{85BFF968-C4A2-45FD-8B5B-6C7E24891A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42F6A1-5E6E-4CB5-B935-03F2A2D7DB35}" type="pres">
      <dgm:prSet presAssocID="{33C3011D-2925-47FB-8F5C-E693B9396442}" presName="linNode" presStyleCnt="0"/>
      <dgm:spPr/>
    </dgm:pt>
    <dgm:pt modelId="{F7E8BB50-0F9C-42CD-9EAB-7DBCBDF422D1}" type="pres">
      <dgm:prSet presAssocID="{33C3011D-2925-47FB-8F5C-E693B9396442}" presName="parentText" presStyleLbl="node1" presStyleIdx="0" presStyleCnt="3" custScaleX="85876" custLinFactNeighborX="-5297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41AF6-5692-402E-A868-CDABBD9E0D09}" type="pres">
      <dgm:prSet presAssocID="{33C3011D-2925-47FB-8F5C-E693B9396442}" presName="descendantText" presStyleLbl="alignAccFollowNode1" presStyleIdx="0" presStyleCnt="3" custLinFactNeighborX="-5838" custLinFactNeighborY="3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6F70A-5AB7-4BB2-A5D8-BDC5402BFDBB}" type="pres">
      <dgm:prSet presAssocID="{32F487D3-BF1F-4043-AA50-5EC976289B86}" presName="sp" presStyleCnt="0"/>
      <dgm:spPr/>
    </dgm:pt>
    <dgm:pt modelId="{0DA700B1-2C7E-4292-B87A-300899E70631}" type="pres">
      <dgm:prSet presAssocID="{58F88A03-5446-4647-A8EF-19D0B25D24A0}" presName="linNode" presStyleCnt="0"/>
      <dgm:spPr/>
    </dgm:pt>
    <dgm:pt modelId="{EC75F45E-5C10-4EAE-9495-086E8BD6B29E}" type="pres">
      <dgm:prSet presAssocID="{58F88A03-5446-4647-A8EF-19D0B25D24A0}" presName="parentText" presStyleLbl="node1" presStyleIdx="1" presStyleCnt="3" custScaleX="85876" custLinFactNeighborX="-3972" custLinFactNeighborY="12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DC220-53B4-414D-A710-B13824369939}" type="pres">
      <dgm:prSet presAssocID="{58F88A03-5446-4647-A8EF-19D0B25D24A0}" presName="descendantText" presStyleLbl="alignAccFollowNode1" presStyleIdx="1" presStyleCnt="3" custLinFactNeighborX="-5838" custLinFactNeighborY="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2120E-4020-43FD-893B-46810D96810E}" type="pres">
      <dgm:prSet presAssocID="{2880055D-6040-41EF-A1F9-8B6B4790D3C9}" presName="sp" presStyleCnt="0"/>
      <dgm:spPr/>
    </dgm:pt>
    <dgm:pt modelId="{7694E873-0C1D-46F8-96E3-FCDA9BFBCAE5}" type="pres">
      <dgm:prSet presAssocID="{53C87224-A3C7-455E-AB51-6F92D02539FA}" presName="linNode" presStyleCnt="0"/>
      <dgm:spPr/>
    </dgm:pt>
    <dgm:pt modelId="{BF35BEA0-1A27-4B28-9792-1E077A9A39DB}" type="pres">
      <dgm:prSet presAssocID="{53C87224-A3C7-455E-AB51-6F92D02539FA}" presName="parentText" presStyleLbl="node1" presStyleIdx="2" presStyleCnt="3" custScaleX="85876" custLinFactNeighborX="-3972" custLinFactNeighborY="26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A9959-95A2-43D9-AEF8-E1744F918482}" type="pres">
      <dgm:prSet presAssocID="{53C87224-A3C7-455E-AB51-6F92D02539FA}" presName="descendantText" presStyleLbl="alignAccFollowNode1" presStyleIdx="2" presStyleCnt="3" custLinFactNeighborX="-5838" custLinFactNeighborY="1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906D4A-A00A-44B5-8CF0-03A2EEBD9975}" type="presOf" srcId="{792B7D26-DCB1-44B8-BD32-C68874926BC5}" destId="{200DC220-53B4-414D-A710-B13824369939}" srcOrd="0" destOrd="1" presId="urn:microsoft.com/office/officeart/2005/8/layout/vList5"/>
    <dgm:cxn modelId="{98919836-819F-4A4B-AE5C-FD0394DEE8A9}" type="presOf" srcId="{33C3011D-2925-47FB-8F5C-E693B9396442}" destId="{F7E8BB50-0F9C-42CD-9EAB-7DBCBDF422D1}" srcOrd="0" destOrd="0" presId="urn:microsoft.com/office/officeart/2005/8/layout/vList5"/>
    <dgm:cxn modelId="{24119FE9-3C29-4767-9BD3-09A9B067292A}" srcId="{85BFF968-C4A2-45FD-8B5B-6C7E24891A81}" destId="{33C3011D-2925-47FB-8F5C-E693B9396442}" srcOrd="0" destOrd="0" parTransId="{46EACD07-44A9-4A93-8082-743DAFDCB35D}" sibTransId="{32F487D3-BF1F-4043-AA50-5EC976289B86}"/>
    <dgm:cxn modelId="{C2FEBF9B-D42E-41D4-8CA8-FA593D0D19A9}" srcId="{85BFF968-C4A2-45FD-8B5B-6C7E24891A81}" destId="{58F88A03-5446-4647-A8EF-19D0B25D24A0}" srcOrd="1" destOrd="0" parTransId="{404C717D-1B1A-4D3F-BF94-08B7EB8A7770}" sibTransId="{2880055D-6040-41EF-A1F9-8B6B4790D3C9}"/>
    <dgm:cxn modelId="{638494E8-081F-4C88-B24D-D627AF560B3E}" srcId="{53C87224-A3C7-455E-AB51-6F92D02539FA}" destId="{B9AB796F-8536-4D52-90A7-3BA940AA462C}" srcOrd="2" destOrd="0" parTransId="{1EC14F14-ADFF-435E-97BB-0A3E9A270292}" sibTransId="{C847CD62-1402-4B42-AFA4-48387D27F1F0}"/>
    <dgm:cxn modelId="{3150A6DE-B3A0-4DE9-AD3A-D1910ADE2B95}" type="presOf" srcId="{4427230F-14AB-45BE-8AFC-122A7DCBEA70}" destId="{B5841AF6-5692-402E-A868-CDABBD9E0D09}" srcOrd="0" destOrd="0" presId="urn:microsoft.com/office/officeart/2005/8/layout/vList5"/>
    <dgm:cxn modelId="{AE89A543-9485-4937-87CC-BCBCAB1C301A}" srcId="{53C87224-A3C7-455E-AB51-6F92D02539FA}" destId="{473DCC50-4C9A-471A-ABDD-0740F2202533}" srcOrd="1" destOrd="0" parTransId="{CD581BE9-A7ED-456F-96A6-86FC4DA226BB}" sibTransId="{A740A56B-67C5-486E-A26E-4272C9A2053C}"/>
    <dgm:cxn modelId="{935B1DDA-2602-4C09-A8ED-D7C932D8A56F}" srcId="{33C3011D-2925-47FB-8F5C-E693B9396442}" destId="{4427230F-14AB-45BE-8AFC-122A7DCBEA70}" srcOrd="0" destOrd="0" parTransId="{538BD60A-EDB7-41FC-B714-548337BD9CDD}" sibTransId="{B7A06DA2-83E2-4D6A-8D99-3AD8BCA2DCEB}"/>
    <dgm:cxn modelId="{154C8E3C-A774-4907-97FC-980C1A44E6A1}" srcId="{58F88A03-5446-4647-A8EF-19D0B25D24A0}" destId="{9BD3A383-D3FF-4D53-B448-D341E3EEFB67}" srcOrd="0" destOrd="0" parTransId="{2B3D3560-5445-47D1-8EA7-BA70514E86D0}" sibTransId="{955E089C-B717-4B3B-8DA8-43E7995648FE}"/>
    <dgm:cxn modelId="{38F1F1AC-7F25-44AD-A9B0-2148D40FA25D}" type="presOf" srcId="{58F88A03-5446-4647-A8EF-19D0B25D24A0}" destId="{EC75F45E-5C10-4EAE-9495-086E8BD6B29E}" srcOrd="0" destOrd="0" presId="urn:microsoft.com/office/officeart/2005/8/layout/vList5"/>
    <dgm:cxn modelId="{7CA3AA91-A246-4005-839A-F5C9333F58DF}" type="presOf" srcId="{85BFF968-C4A2-45FD-8B5B-6C7E24891A81}" destId="{43569506-971D-4E7F-ABB4-187808911705}" srcOrd="0" destOrd="0" presId="urn:microsoft.com/office/officeart/2005/8/layout/vList5"/>
    <dgm:cxn modelId="{1DFF1360-ECAE-4B73-ACDF-B6E609F64D70}" srcId="{53C87224-A3C7-455E-AB51-6F92D02539FA}" destId="{B5CCD8E5-B9FE-4B95-AA13-4C3823B5E3AD}" srcOrd="0" destOrd="0" parTransId="{B2570F5B-9056-477C-881C-63E61D5CB55D}" sibTransId="{19777A37-0F92-4457-855E-0061EE81CB2D}"/>
    <dgm:cxn modelId="{A93204AC-4A45-44F9-B87B-D1A14F509124}" type="presOf" srcId="{53C87224-A3C7-455E-AB51-6F92D02539FA}" destId="{BF35BEA0-1A27-4B28-9792-1E077A9A39DB}" srcOrd="0" destOrd="0" presId="urn:microsoft.com/office/officeart/2005/8/layout/vList5"/>
    <dgm:cxn modelId="{C376EEC5-6931-4BC7-BE7F-29C6A2758BE8}" srcId="{58F88A03-5446-4647-A8EF-19D0B25D24A0}" destId="{792B7D26-DCB1-44B8-BD32-C68874926BC5}" srcOrd="1" destOrd="0" parTransId="{E5465DA4-CB50-4F30-969B-A557BDB82980}" sibTransId="{31740A99-A783-4BB0-A8E6-C327A894C675}"/>
    <dgm:cxn modelId="{4B00E4FF-FBE6-4057-B5BB-6B5B72ADBD20}" srcId="{33C3011D-2925-47FB-8F5C-E693B9396442}" destId="{A95D7901-310E-499C-98A8-BAECE425BC7F}" srcOrd="2" destOrd="0" parTransId="{9DA34768-FE86-4A6B-A61F-CEB9B081360F}" sibTransId="{576ED028-36EB-418B-94F9-652A5627B553}"/>
    <dgm:cxn modelId="{D01B5524-1AE7-4853-A9BC-AC0DA478B61E}" type="presOf" srcId="{9BD3A383-D3FF-4D53-B448-D341E3EEFB67}" destId="{200DC220-53B4-414D-A710-B13824369939}" srcOrd="0" destOrd="0" presId="urn:microsoft.com/office/officeart/2005/8/layout/vList5"/>
    <dgm:cxn modelId="{43A1317D-493F-44A6-AEF8-769F2369B44A}" srcId="{33C3011D-2925-47FB-8F5C-E693B9396442}" destId="{F6FB8543-4524-4135-A76B-5728B2937A81}" srcOrd="1" destOrd="0" parTransId="{3D47B55F-19DD-4A57-BC38-FC70DB65A40E}" sibTransId="{90F39E8B-2540-47A9-834A-A495EEC0FC18}"/>
    <dgm:cxn modelId="{3738BEFC-D814-43B2-B8F6-40C9C4B2679C}" type="presOf" srcId="{B9AB796F-8536-4D52-90A7-3BA940AA462C}" destId="{3BFA9959-95A2-43D9-AEF8-E1744F918482}" srcOrd="0" destOrd="2" presId="urn:microsoft.com/office/officeart/2005/8/layout/vList5"/>
    <dgm:cxn modelId="{6866AFD5-F923-4612-839B-877AE481FE8E}" srcId="{85BFF968-C4A2-45FD-8B5B-6C7E24891A81}" destId="{53C87224-A3C7-455E-AB51-6F92D02539FA}" srcOrd="2" destOrd="0" parTransId="{12837830-22D0-4160-9016-29DFD3F72E41}" sibTransId="{6C6A7643-AFF5-4676-AD81-0C2618284480}"/>
    <dgm:cxn modelId="{C22B7BAF-8112-45F1-8CE8-4D7A7E8DCAF7}" type="presOf" srcId="{086A810C-A011-4602-B284-13060E4B6269}" destId="{200DC220-53B4-414D-A710-B13824369939}" srcOrd="0" destOrd="2" presId="urn:microsoft.com/office/officeart/2005/8/layout/vList5"/>
    <dgm:cxn modelId="{FEBAE326-EFFD-4AEE-B069-C826A247D017}" type="presOf" srcId="{B5CCD8E5-B9FE-4B95-AA13-4C3823B5E3AD}" destId="{3BFA9959-95A2-43D9-AEF8-E1744F918482}" srcOrd="0" destOrd="0" presId="urn:microsoft.com/office/officeart/2005/8/layout/vList5"/>
    <dgm:cxn modelId="{B633DA41-230E-48D7-BA3C-81E4919A7B0D}" srcId="{58F88A03-5446-4647-A8EF-19D0B25D24A0}" destId="{086A810C-A011-4602-B284-13060E4B6269}" srcOrd="2" destOrd="0" parTransId="{61D1DF74-6D77-4974-BC60-ADC13D7E86CC}" sibTransId="{962389A4-2EAC-4929-A7C6-57E1229A61B0}"/>
    <dgm:cxn modelId="{B7ADA26C-B8CF-4D60-8762-94C5D31A6B66}" type="presOf" srcId="{F6FB8543-4524-4135-A76B-5728B2937A81}" destId="{B5841AF6-5692-402E-A868-CDABBD9E0D09}" srcOrd="0" destOrd="1" presId="urn:microsoft.com/office/officeart/2005/8/layout/vList5"/>
    <dgm:cxn modelId="{012EFE19-681A-424F-B878-017748EDE097}" type="presOf" srcId="{473DCC50-4C9A-471A-ABDD-0740F2202533}" destId="{3BFA9959-95A2-43D9-AEF8-E1744F918482}" srcOrd="0" destOrd="1" presId="urn:microsoft.com/office/officeart/2005/8/layout/vList5"/>
    <dgm:cxn modelId="{D43121F7-2F58-4AFA-8AB4-130B578E151C}" type="presOf" srcId="{A95D7901-310E-499C-98A8-BAECE425BC7F}" destId="{B5841AF6-5692-402E-A868-CDABBD9E0D09}" srcOrd="0" destOrd="2" presId="urn:microsoft.com/office/officeart/2005/8/layout/vList5"/>
    <dgm:cxn modelId="{38CA1526-9756-4E22-BE33-65A0D884AE11}" type="presParOf" srcId="{43569506-971D-4E7F-ABB4-187808911705}" destId="{1642F6A1-5E6E-4CB5-B935-03F2A2D7DB35}" srcOrd="0" destOrd="0" presId="urn:microsoft.com/office/officeart/2005/8/layout/vList5"/>
    <dgm:cxn modelId="{3AB29CA8-7C4C-4883-ADBB-0CE62EEE0A07}" type="presParOf" srcId="{1642F6A1-5E6E-4CB5-B935-03F2A2D7DB35}" destId="{F7E8BB50-0F9C-42CD-9EAB-7DBCBDF422D1}" srcOrd="0" destOrd="0" presId="urn:microsoft.com/office/officeart/2005/8/layout/vList5"/>
    <dgm:cxn modelId="{E9F79FAE-2981-4A0A-ADE0-5A2BFB75DB2C}" type="presParOf" srcId="{1642F6A1-5E6E-4CB5-B935-03F2A2D7DB35}" destId="{B5841AF6-5692-402E-A868-CDABBD9E0D09}" srcOrd="1" destOrd="0" presId="urn:microsoft.com/office/officeart/2005/8/layout/vList5"/>
    <dgm:cxn modelId="{B6653738-7133-47DE-8CB6-5CE31C2F8765}" type="presParOf" srcId="{43569506-971D-4E7F-ABB4-187808911705}" destId="{E326F70A-5AB7-4BB2-A5D8-BDC5402BFDBB}" srcOrd="1" destOrd="0" presId="urn:microsoft.com/office/officeart/2005/8/layout/vList5"/>
    <dgm:cxn modelId="{77654227-4C95-461F-B1FC-0BDA5FF58D63}" type="presParOf" srcId="{43569506-971D-4E7F-ABB4-187808911705}" destId="{0DA700B1-2C7E-4292-B87A-300899E70631}" srcOrd="2" destOrd="0" presId="urn:microsoft.com/office/officeart/2005/8/layout/vList5"/>
    <dgm:cxn modelId="{C4D29960-BEFA-4867-8C9D-CD572EF46BC4}" type="presParOf" srcId="{0DA700B1-2C7E-4292-B87A-300899E70631}" destId="{EC75F45E-5C10-4EAE-9495-086E8BD6B29E}" srcOrd="0" destOrd="0" presId="urn:microsoft.com/office/officeart/2005/8/layout/vList5"/>
    <dgm:cxn modelId="{4ECC6E22-C195-450A-82E4-F11FAB20E2C4}" type="presParOf" srcId="{0DA700B1-2C7E-4292-B87A-300899E70631}" destId="{200DC220-53B4-414D-A710-B13824369939}" srcOrd="1" destOrd="0" presId="urn:microsoft.com/office/officeart/2005/8/layout/vList5"/>
    <dgm:cxn modelId="{D5CAD8F8-486A-4243-9DAB-1967A628D61E}" type="presParOf" srcId="{43569506-971D-4E7F-ABB4-187808911705}" destId="{7F22120E-4020-43FD-893B-46810D96810E}" srcOrd="3" destOrd="0" presId="urn:microsoft.com/office/officeart/2005/8/layout/vList5"/>
    <dgm:cxn modelId="{38DE924C-1A7A-4567-B111-E49EF5427D60}" type="presParOf" srcId="{43569506-971D-4E7F-ABB4-187808911705}" destId="{7694E873-0C1D-46F8-96E3-FCDA9BFBCAE5}" srcOrd="4" destOrd="0" presId="urn:microsoft.com/office/officeart/2005/8/layout/vList5"/>
    <dgm:cxn modelId="{60DCF6D9-C9AE-46AD-9679-F2B6952BFCA2}" type="presParOf" srcId="{7694E873-0C1D-46F8-96E3-FCDA9BFBCAE5}" destId="{BF35BEA0-1A27-4B28-9792-1E077A9A39DB}" srcOrd="0" destOrd="0" presId="urn:microsoft.com/office/officeart/2005/8/layout/vList5"/>
    <dgm:cxn modelId="{0B23117F-45A9-4078-B253-334EE4BCDEEE}" type="presParOf" srcId="{7694E873-0C1D-46F8-96E3-FCDA9BFBCAE5}" destId="{3BFA9959-95A2-43D9-AEF8-E1744F9184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41AF6-5692-402E-A868-CDABBD9E0D09}">
      <dsp:nvSpPr>
        <dsp:cNvPr id="0" name=""/>
        <dsp:cNvSpPr/>
      </dsp:nvSpPr>
      <dsp:spPr>
        <a:xfrm rot="5400000">
          <a:off x="4733564" y="-1853238"/>
          <a:ext cx="1299519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Символическая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Устная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Письменная</a:t>
          </a:r>
          <a:endParaRPr lang="ru-RU" sz="2300" kern="1200" dirty="0"/>
        </a:p>
      </dsp:txBody>
      <dsp:txXfrm rot="-5400000">
        <a:off x="2664302" y="279461"/>
        <a:ext cx="5374607" cy="1172645"/>
      </dsp:txXfrm>
    </dsp:sp>
    <dsp:sp modelId="{F7E8BB50-0F9C-42CD-9EAB-7DBCBDF422D1}">
      <dsp:nvSpPr>
        <dsp:cNvPr id="0" name=""/>
        <dsp:cNvSpPr/>
      </dsp:nvSpPr>
      <dsp:spPr>
        <a:xfrm>
          <a:off x="0" y="0"/>
          <a:ext cx="2626860" cy="1624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 содержанию</a:t>
          </a:r>
          <a:endParaRPr lang="ru-RU" sz="2400" b="1" kern="1200" dirty="0"/>
        </a:p>
      </dsp:txBody>
      <dsp:txXfrm>
        <a:off x="79297" y="79297"/>
        <a:ext cx="2468266" cy="1465805"/>
      </dsp:txXfrm>
    </dsp:sp>
    <dsp:sp modelId="{200DC220-53B4-414D-A710-B13824369939}">
      <dsp:nvSpPr>
        <dsp:cNvPr id="0" name=""/>
        <dsp:cNvSpPr/>
      </dsp:nvSpPr>
      <dsp:spPr>
        <a:xfrm rot="5400000">
          <a:off x="4733564" y="-197052"/>
          <a:ext cx="1299519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Коллективная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Групповая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Индивидуальная</a:t>
          </a:r>
          <a:endParaRPr lang="ru-RU" sz="2300" kern="1200" dirty="0"/>
        </a:p>
      </dsp:txBody>
      <dsp:txXfrm rot="-5400000">
        <a:off x="2664302" y="1935647"/>
        <a:ext cx="5374607" cy="1172645"/>
      </dsp:txXfrm>
    </dsp:sp>
    <dsp:sp modelId="{EC75F45E-5C10-4EAE-9495-086E8BD6B29E}">
      <dsp:nvSpPr>
        <dsp:cNvPr id="0" name=""/>
        <dsp:cNvSpPr/>
      </dsp:nvSpPr>
      <dsp:spPr>
        <a:xfrm>
          <a:off x="20" y="1728190"/>
          <a:ext cx="2626860" cy="1624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 форме деятельности</a:t>
          </a:r>
          <a:endParaRPr lang="ru-RU" sz="2400" b="1" kern="1200" dirty="0"/>
        </a:p>
      </dsp:txBody>
      <dsp:txXfrm>
        <a:off x="79317" y="1807487"/>
        <a:ext cx="2468266" cy="1465805"/>
      </dsp:txXfrm>
    </dsp:sp>
    <dsp:sp modelId="{3BFA9959-95A2-43D9-AEF8-E1744F918482}">
      <dsp:nvSpPr>
        <dsp:cNvPr id="0" name=""/>
        <dsp:cNvSpPr/>
      </dsp:nvSpPr>
      <dsp:spPr>
        <a:xfrm rot="5400000">
          <a:off x="4733564" y="1531139"/>
          <a:ext cx="1299519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Эмоциональная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Рефлексия деятельности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Рефлексия содержания материала</a:t>
          </a:r>
          <a:endParaRPr lang="ru-RU" sz="2300" kern="1200" dirty="0"/>
        </a:p>
      </dsp:txBody>
      <dsp:txXfrm rot="-5400000">
        <a:off x="2664302" y="3663839"/>
        <a:ext cx="5374607" cy="1172645"/>
      </dsp:txXfrm>
    </dsp:sp>
    <dsp:sp modelId="{BF35BEA0-1A27-4B28-9792-1E077A9A39DB}">
      <dsp:nvSpPr>
        <dsp:cNvPr id="0" name=""/>
        <dsp:cNvSpPr/>
      </dsp:nvSpPr>
      <dsp:spPr>
        <a:xfrm>
          <a:off x="20" y="3416160"/>
          <a:ext cx="2626860" cy="1624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 цели</a:t>
          </a:r>
          <a:endParaRPr lang="ru-RU" sz="2400" b="1" kern="1200" dirty="0"/>
        </a:p>
      </dsp:txBody>
      <dsp:txXfrm>
        <a:off x="79317" y="3495457"/>
        <a:ext cx="2468266" cy="1465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9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2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6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5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0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6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8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9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0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890D1-1CA8-4CEA-A459-7D4D7FE9EE5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5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060848"/>
            <a:ext cx="7632848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Виды рефлексии, используемые учителем </a:t>
            </a:r>
            <a:br>
              <a:rPr lang="ru-RU" sz="4400" dirty="0" smtClean="0"/>
            </a:br>
            <a:r>
              <a:rPr lang="ru-RU" sz="4400" dirty="0" smtClean="0"/>
              <a:t>на уроках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8640"/>
            <a:ext cx="8064896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РУМО «</a:t>
            </a:r>
            <a:r>
              <a:rPr lang="ru-RU" sz="2400" dirty="0"/>
              <a:t>Проектирование современного урока в соответствии с требованиями ФАОП»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051720" y="4293096"/>
            <a:ext cx="6840760" cy="1872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0" dirty="0" smtClean="0"/>
              <a:t>Брусилова Лариса Анатольевна, руководитель РУМ(Р)Ц на базе ГБОУ школы-интерната № 2 г.о. Жигулевск,</a:t>
            </a:r>
          </a:p>
          <a:p>
            <a:pPr algn="r"/>
            <a:r>
              <a:rPr lang="ru-RU" sz="2000" b="0" dirty="0" smtClean="0"/>
              <a:t>учитель-логопед высшей квалификационной категории,</a:t>
            </a:r>
          </a:p>
          <a:p>
            <a:pPr algn="r"/>
            <a:r>
              <a:rPr lang="ru-RU" sz="2000" b="0" dirty="0" smtClean="0"/>
              <a:t>Булхова Светлана Александровна, </a:t>
            </a:r>
          </a:p>
          <a:p>
            <a:pPr algn="r"/>
            <a:r>
              <a:rPr lang="ru-RU" sz="2000" b="0" dirty="0" smtClean="0"/>
              <a:t>учитель начальных классов</a:t>
            </a:r>
            <a:endParaRPr lang="ru-RU" sz="2000" b="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412032" y="6253697"/>
            <a:ext cx="6552728" cy="54005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/>
              <a:t>20.02.2024 г.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26114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pPr algn="ctr"/>
            <a:r>
              <a:rPr lang="ru-RU" b="1" dirty="0" smtClean="0"/>
              <a:t>«Облако тегов»</a:t>
            </a:r>
            <a:endParaRPr lang="ru-RU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10377" y="5373216"/>
            <a:ext cx="8229600" cy="12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/>
              <a:t>Каждый ученик выбирает 1-2 предложения и заканчивает их (устно или письменно).</a:t>
            </a:r>
          </a:p>
          <a:p>
            <a:pPr algn="just"/>
            <a:endParaRPr lang="ru-RU" sz="3600" dirty="0" smtClean="0"/>
          </a:p>
          <a:p>
            <a:pPr algn="just"/>
            <a:endParaRPr lang="ru-RU" sz="3600" dirty="0" smtClean="0"/>
          </a:p>
          <a:p>
            <a:pPr algn="just"/>
            <a:endParaRPr lang="ru-RU" sz="3600" dirty="0" smtClean="0"/>
          </a:p>
          <a:p>
            <a:pPr algn="just"/>
            <a:endParaRPr lang="ru-RU" sz="3600" dirty="0" smtClean="0"/>
          </a:p>
          <a:p>
            <a:pPr algn="just"/>
            <a:endParaRPr lang="ru-RU" sz="3600" dirty="0" smtClean="0"/>
          </a:p>
          <a:p>
            <a:pPr algn="just"/>
            <a:endParaRPr lang="ru-RU" sz="3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3600" dirty="0" smtClean="0"/>
          </a:p>
        </p:txBody>
      </p:sp>
      <p:pic>
        <p:nvPicPr>
          <p:cNvPr id="3074" name="Picture 2" descr="C:\Users\User\Desktop\2019-2020 уч.г\ОБЛАСТНОЙ СЕМИНАР совместно с ресурсным центром\Новая папка\IMG-15e954fe480686e27320fbc5bb7e1f13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55" t="11130" r="17622" b="4650"/>
          <a:stretch/>
        </p:blipFill>
        <p:spPr bwMode="auto">
          <a:xfrm>
            <a:off x="410377" y="1268760"/>
            <a:ext cx="4192621" cy="29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2019-2020 уч.г\ОБЛАСТНОЙ СЕМИНАР совместно с ресурсным центром\Новая папка\IMG-3860987a7b4d60aeb2ed83af446a9de9-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12" b="13879"/>
          <a:stretch/>
        </p:blipFill>
        <p:spPr bwMode="auto">
          <a:xfrm>
            <a:off x="5876556" y="1124744"/>
            <a:ext cx="2771833" cy="406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4012119"/>
            <a:ext cx="36267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Индивидуально каждому на парту.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4821481"/>
            <a:ext cx="26231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Коллективная – на доске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512101"/>
              </p:ext>
            </p:extLst>
          </p:nvPr>
        </p:nvGraphicFramePr>
        <p:xfrm>
          <a:off x="611560" y="1052736"/>
          <a:ext cx="8064894" cy="54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864"/>
                <a:gridCol w="1710886"/>
                <a:gridCol w="1788653"/>
                <a:gridCol w="1843491"/>
              </a:tblGrid>
              <a:tr h="1258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Основные виды деятельности на уроке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Всё понятно (умею сам)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Немного не понятно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dirty="0" smtClean="0"/>
                        <a:t>(умею с помощью)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Ничего не понятно</a:t>
                      </a:r>
                    </a:p>
                    <a:p>
                      <a:pPr algn="ctr"/>
                      <a:r>
                        <a:rPr lang="ru-RU" dirty="0" smtClean="0"/>
                        <a:t>(не умею)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8736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Устный счет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736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Решение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66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Решение примеров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157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Порядок выполнения арифметических действий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018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Задания</a:t>
                      </a:r>
                      <a:r>
                        <a:rPr lang="ru-RU" sz="1600" baseline="0" dirty="0" smtClean="0"/>
                        <a:t> на сравнение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740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Решение уравнений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613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Геометрический</a:t>
                      </a:r>
                      <a:r>
                        <a:rPr lang="ru-RU" sz="1600" baseline="0" dirty="0" smtClean="0"/>
                        <a:t> материал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637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Работа с именованными числами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836712"/>
            <a:ext cx="22322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Фамилия, имя ребенка</a:t>
            </a:r>
            <a:endParaRPr lang="ru-RU" sz="1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«Графическая»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540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«Анкета»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831984"/>
              </p:ext>
            </p:extLst>
          </p:nvPr>
        </p:nvGraphicFramePr>
        <p:xfrm>
          <a:off x="457200" y="1124745"/>
          <a:ext cx="7571184" cy="475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863"/>
                <a:gridCol w="3545321"/>
              </a:tblGrid>
              <a:tr h="4298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9861">
                <a:tc>
                  <a:txBody>
                    <a:bodyPr/>
                    <a:lstStyle/>
                    <a:p>
                      <a:r>
                        <a:rPr lang="ru-RU" dirty="0" smtClean="0"/>
                        <a:t>На уроке я работал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активно/ пассивно</a:t>
                      </a:r>
                      <a:endParaRPr lang="ru-RU" dirty="0"/>
                    </a:p>
                  </a:txBody>
                  <a:tcPr/>
                </a:tc>
              </a:tr>
              <a:tr h="429861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Своей работой на уроке 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доволен/ не доволен</a:t>
                      </a:r>
                      <a:endParaRPr lang="ru-RU" dirty="0"/>
                    </a:p>
                  </a:txBody>
                  <a:tcPr/>
                </a:tc>
              </a:tr>
              <a:tr h="429861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Урок для меня показался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коротким/ длинным</a:t>
                      </a:r>
                      <a:endParaRPr lang="ru-RU" dirty="0"/>
                    </a:p>
                  </a:txBody>
                  <a:tcPr/>
                </a:tc>
              </a:tr>
              <a:tr h="429861">
                <a:tc>
                  <a:txBody>
                    <a:bodyPr/>
                    <a:lstStyle/>
                    <a:p>
                      <a:r>
                        <a:rPr lang="ru-RU" dirty="0" smtClean="0"/>
                        <a:t>За урок 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устал/ устал</a:t>
                      </a:r>
                      <a:endParaRPr lang="ru-RU" dirty="0"/>
                    </a:p>
                  </a:txBody>
                  <a:tcPr/>
                </a:tc>
              </a:tr>
              <a:tr h="429861">
                <a:tc>
                  <a:txBody>
                    <a:bodyPr/>
                    <a:lstStyle/>
                    <a:p>
                      <a:r>
                        <a:rPr lang="ru-RU" dirty="0" smtClean="0"/>
                        <a:t>Моё настроение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стало лучше/ стало хуже</a:t>
                      </a:r>
                      <a:endParaRPr lang="ru-RU" dirty="0"/>
                    </a:p>
                  </a:txBody>
                  <a:tcPr/>
                </a:tc>
              </a:tr>
              <a:tr h="429861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Материал урока был мне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понятен/ не понятен</a:t>
                      </a:r>
                      <a:endParaRPr lang="ru-RU" dirty="0"/>
                    </a:p>
                  </a:txBody>
                  <a:tcPr/>
                </a:tc>
              </a:tr>
              <a:tr h="429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полезен/ </a:t>
                      </a:r>
                      <a:r>
                        <a:rPr lang="ru-RU" dirty="0" smtClean="0"/>
                        <a:t>бесполезен</a:t>
                      </a:r>
                      <a:endParaRPr lang="ru-RU" dirty="0"/>
                    </a:p>
                  </a:txBody>
                  <a:tcPr/>
                </a:tc>
              </a:tr>
              <a:tr h="429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интересен/ скучен</a:t>
                      </a:r>
                      <a:endParaRPr lang="ru-RU" dirty="0"/>
                    </a:p>
                  </a:txBody>
                  <a:tcPr/>
                </a:tc>
              </a:tr>
              <a:tr h="45173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Домашнее задание мне кажется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легким/ </a:t>
                      </a:r>
                      <a:r>
                        <a:rPr lang="ru-RU" dirty="0" smtClean="0"/>
                        <a:t>трудным</a:t>
                      </a:r>
                      <a:endParaRPr lang="ru-RU" dirty="0"/>
                    </a:p>
                  </a:txBody>
                  <a:tcPr/>
                </a:tc>
              </a:tr>
              <a:tr h="429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интересным/ неинтересным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1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«Рефлексивная мишень»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72386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8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en-US" b="1" dirty="0" smtClean="0"/>
              <a:t>SMS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1728513" cy="360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298032"/>
            <a:ext cx="4065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Светофорная система в 1-2 классе: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Красный – ничего не понял, не смог.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Желтый – понял, но не всё.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Зеленый – всё понял.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5373216"/>
            <a:ext cx="3512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3-4 классе: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0-1 – ничего не понял, не смог.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2-4 – понял, но не всё.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5 – всё понял.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6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инквейн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6059016" cy="453650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Первая строчка </a:t>
            </a:r>
            <a:r>
              <a:rPr lang="ru-RU" dirty="0" smtClean="0"/>
              <a:t>– одно слово-существительное</a:t>
            </a:r>
            <a:r>
              <a:rPr lang="ru-RU" dirty="0"/>
              <a:t>. Это и есть тема </a:t>
            </a:r>
            <a:r>
              <a:rPr lang="ru-RU" dirty="0" err="1"/>
              <a:t>синквейна</a:t>
            </a:r>
            <a:r>
              <a:rPr lang="ru-RU" dirty="0"/>
              <a:t>.</a:t>
            </a:r>
          </a:p>
          <a:p>
            <a:r>
              <a:rPr lang="ru-RU" b="1" dirty="0" smtClean="0"/>
              <a:t>Вторая строчка </a:t>
            </a:r>
            <a:r>
              <a:rPr lang="ru-RU" dirty="0" smtClean="0"/>
              <a:t>– два </a:t>
            </a:r>
            <a:r>
              <a:rPr lang="ru-RU" dirty="0"/>
              <a:t>прилагательных, раскрывающих тему </a:t>
            </a:r>
            <a:r>
              <a:rPr lang="ru-RU" dirty="0" err="1"/>
              <a:t>синквейна</a:t>
            </a:r>
            <a:r>
              <a:rPr lang="ru-RU" dirty="0"/>
              <a:t>.</a:t>
            </a:r>
          </a:p>
          <a:p>
            <a:r>
              <a:rPr lang="ru-RU" b="1" dirty="0" smtClean="0"/>
              <a:t>Третья строчка </a:t>
            </a:r>
            <a:r>
              <a:rPr lang="ru-RU" dirty="0" smtClean="0"/>
              <a:t>– три </a:t>
            </a:r>
            <a:r>
              <a:rPr lang="ru-RU" dirty="0"/>
              <a:t>глагола, описывающих действия, относящиеся к теме </a:t>
            </a:r>
            <a:r>
              <a:rPr lang="ru-RU" dirty="0" err="1"/>
              <a:t>синквейна</a:t>
            </a:r>
            <a:r>
              <a:rPr lang="ru-RU" dirty="0"/>
              <a:t>.</a:t>
            </a:r>
          </a:p>
          <a:p>
            <a:r>
              <a:rPr lang="ru-RU" b="1" dirty="0" smtClean="0"/>
              <a:t>Четвертая строчка </a:t>
            </a:r>
            <a:r>
              <a:rPr lang="ru-RU" dirty="0" smtClean="0"/>
              <a:t>– целая </a:t>
            </a:r>
            <a:r>
              <a:rPr lang="ru-RU" dirty="0"/>
              <a:t>фраза, предложение, состоящее из нескольких слов, с помощью которого ученик высказывает свое отношение к теме (чувства). Это может быть крылатое выражение, цитата или составленная учеником фраза в контексте с темы.</a:t>
            </a:r>
          </a:p>
          <a:p>
            <a:r>
              <a:rPr lang="ru-RU" b="1" dirty="0"/>
              <a:t>Пятая строчка </a:t>
            </a:r>
            <a:r>
              <a:rPr lang="ru-RU" dirty="0"/>
              <a:t>– это синоним из одного слова, повторяющий </a:t>
            </a:r>
            <a:r>
              <a:rPr lang="ru-RU" dirty="0" smtClean="0"/>
              <a:t>тему.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372200" y="1052736"/>
            <a:ext cx="2664296" cy="5349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300192" y="2060848"/>
            <a:ext cx="2808312" cy="460851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Задача.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Сложная, составная.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Думать, решать, находить.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Я доволен, что у меня получилось её решить!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Проблема.</a:t>
            </a:r>
          </a:p>
        </p:txBody>
      </p:sp>
    </p:spTree>
    <p:extLst>
      <p:ext uri="{BB962C8B-B14F-4D97-AF65-F5344CB8AC3E}">
        <p14:creationId xmlns:p14="http://schemas.microsoft.com/office/powerpoint/2010/main" val="5210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6D03BA3F-C7A8-40B8-AEEC-53F3C651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41" y="3573016"/>
            <a:ext cx="4513385" cy="3208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00808"/>
            <a:ext cx="6172200" cy="216024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</a:t>
            </a:r>
            <a:br>
              <a:rPr lang="ru-RU" sz="6000" dirty="0" smtClean="0"/>
            </a:br>
            <a:r>
              <a:rPr lang="ru-RU" sz="6000" dirty="0" smtClean="0"/>
              <a:t>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2683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579296" cy="5289451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/>
              <a:t>Рефлексия</a:t>
            </a:r>
            <a:r>
              <a:rPr lang="ru-RU" sz="3600" dirty="0" smtClean="0"/>
              <a:t> – самоанализ, самооценка, взгляд внутрь себя.</a:t>
            </a:r>
          </a:p>
          <a:p>
            <a:pPr algn="just"/>
            <a:r>
              <a:rPr lang="ru-RU" sz="3600" b="1" dirty="0" smtClean="0"/>
              <a:t>Рефлексия</a:t>
            </a:r>
            <a:r>
              <a:rPr lang="ru-RU" sz="3600" dirty="0" smtClean="0"/>
              <a:t> – этап урока, в ходе которого учащиеся самостоятельно оценивают свое состояние, свои эмоции, результаты своей деятельности.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917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6864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Виды рефлексии: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0561654"/>
              </p:ext>
            </p:extLst>
          </p:nvPr>
        </p:nvGraphicFramePr>
        <p:xfrm>
          <a:off x="395536" y="836712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5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Эмоциональная рефлексия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383" y="980728"/>
            <a:ext cx="8229600" cy="5289451"/>
          </a:xfrm>
        </p:spPr>
        <p:txBody>
          <a:bodyPr/>
          <a:lstStyle/>
          <a:p>
            <a:r>
              <a:rPr lang="ru-RU" dirty="0" smtClean="0"/>
              <a:t>Оценка общего настроения класса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015933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Тема понята </a:t>
            </a:r>
            <a:endParaRPr lang="ru-RU" sz="2400" b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341001" y="1722121"/>
            <a:ext cx="2574815" cy="1584176"/>
          </a:xfrm>
          <a:prstGeom prst="wedgeEllipseCallout">
            <a:avLst>
              <a:gd name="adj1" fmla="val 47092"/>
              <a:gd name="adj2" fmla="val 95045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Понравилось/ интересно/ весело/ легко и т.п.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 flipH="1">
            <a:off x="6084168" y="1724853"/>
            <a:ext cx="2574815" cy="1584176"/>
          </a:xfrm>
          <a:prstGeom prst="wedgeEllipseCallout">
            <a:avLst>
              <a:gd name="adj1" fmla="val 47092"/>
              <a:gd name="adj2" fmla="val 95045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понравилось/ скучно/ грустно/ трудно и т.п.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flipH="1">
            <a:off x="5508104" y="4087941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Тема не понята 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8898" y="5229200"/>
            <a:ext cx="804354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Варианты: </a:t>
            </a:r>
          </a:p>
          <a:p>
            <a:pPr algn="just"/>
            <a:r>
              <a:rPr lang="ru-RU" dirty="0" smtClean="0"/>
              <a:t>раздаточные </a:t>
            </a:r>
            <a:r>
              <a:rPr lang="ru-RU" dirty="0"/>
              <a:t>карточки со смайликами, показ большого пальца вверх/ вниз, поднятие рук, сигнальные карточки и т.п.</a:t>
            </a:r>
          </a:p>
        </p:txBody>
      </p:sp>
    </p:spTree>
    <p:extLst>
      <p:ext uri="{BB962C8B-B14F-4D97-AF65-F5344CB8AC3E}">
        <p14:creationId xmlns:p14="http://schemas.microsoft.com/office/powerpoint/2010/main" val="219951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Рефлексия деятельности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497363"/>
          </a:xfrm>
        </p:spPr>
        <p:txBody>
          <a:bodyPr>
            <a:normAutofit/>
          </a:bodyPr>
          <a:lstStyle/>
          <a:p>
            <a:r>
              <a:rPr lang="ru-RU" dirty="0" smtClean="0"/>
              <a:t>Применяется при проверке домашних заданий, на этапе закрпеления материала.</a:t>
            </a:r>
          </a:p>
          <a:p>
            <a:r>
              <a:rPr lang="ru-RU" dirty="0" smtClean="0"/>
              <a:t>Помогает ученикам осмыслить виды и способы работы, проанализировать свою активность.</a:t>
            </a:r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9946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pPr algn="ctr"/>
            <a:r>
              <a:rPr lang="ru-RU" b="1" dirty="0" smtClean="0"/>
              <a:t>Лесенка успеха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6120680" cy="318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лыбающееся лицо 2"/>
          <p:cNvSpPr/>
          <p:nvPr/>
        </p:nvSpPr>
        <p:spPr>
          <a:xfrm>
            <a:off x="2460876" y="1844824"/>
            <a:ext cx="378042" cy="311108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4"/>
          </p:cNvCxnSpPr>
          <p:nvPr/>
        </p:nvCxnSpPr>
        <p:spPr>
          <a:xfrm>
            <a:off x="2649897" y="2155932"/>
            <a:ext cx="9001" cy="37804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546385" y="2479970"/>
            <a:ext cx="108012" cy="2340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658898" y="2479970"/>
            <a:ext cx="180020" cy="2340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3" idx="4"/>
          </p:cNvCxnSpPr>
          <p:nvPr/>
        </p:nvCxnSpPr>
        <p:spPr>
          <a:xfrm flipH="1">
            <a:off x="2460877" y="2155932"/>
            <a:ext cx="189020" cy="2160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" idx="4"/>
          </p:cNvCxnSpPr>
          <p:nvPr/>
        </p:nvCxnSpPr>
        <p:spPr>
          <a:xfrm>
            <a:off x="2649897" y="2155932"/>
            <a:ext cx="189021" cy="1890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Объект 2"/>
          <p:cNvSpPr txBox="1">
            <a:spLocks/>
          </p:cNvSpPr>
          <p:nvPr/>
        </p:nvSpPr>
        <p:spPr>
          <a:xfrm>
            <a:off x="410377" y="5013176"/>
            <a:ext cx="8229600" cy="1617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Формирует у учащихся умение работать по плану, добиваться поставленной цели.</a:t>
            </a:r>
          </a:p>
          <a:p>
            <a:r>
              <a:rPr lang="ru-RU" sz="2800" dirty="0" smtClean="0"/>
              <a:t>Стимулирует на достижение новых успехов.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3600" dirty="0" smtClean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97" t="2216" r="21896"/>
          <a:stretch/>
        </p:blipFill>
        <p:spPr bwMode="auto">
          <a:xfrm>
            <a:off x="5940152" y="2155932"/>
            <a:ext cx="3051154" cy="286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8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pPr algn="ctr"/>
            <a:r>
              <a:rPr lang="ru-RU" b="1" dirty="0" smtClean="0"/>
              <a:t>«Вагончики»</a:t>
            </a:r>
            <a:endParaRPr lang="ru-RU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10377" y="5013176"/>
            <a:ext cx="8229600" cy="1617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/>
              <a:t>Количество вагонов зависит от количества запланированных заданий</a:t>
            </a:r>
          </a:p>
          <a:p>
            <a:pPr algn="just"/>
            <a:r>
              <a:rPr lang="ru-RU" sz="2800" dirty="0" smtClean="0"/>
              <a:t>Контроль за усвоением знаний.</a:t>
            </a:r>
          </a:p>
          <a:p>
            <a:pPr algn="just"/>
            <a:endParaRPr lang="ru-RU" sz="3600" dirty="0" smtClean="0"/>
          </a:p>
          <a:p>
            <a:pPr algn="just"/>
            <a:endParaRPr lang="ru-RU" sz="3600" dirty="0" smtClean="0"/>
          </a:p>
          <a:p>
            <a:pPr algn="just"/>
            <a:endParaRPr lang="ru-RU" sz="3600" dirty="0" smtClean="0"/>
          </a:p>
          <a:p>
            <a:pPr algn="just"/>
            <a:endParaRPr lang="ru-RU" sz="3600" dirty="0" smtClean="0"/>
          </a:p>
          <a:p>
            <a:pPr algn="just"/>
            <a:endParaRPr lang="ru-RU" sz="3600" dirty="0" smtClean="0"/>
          </a:p>
          <a:p>
            <a:pPr algn="just"/>
            <a:endParaRPr lang="ru-RU" sz="3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3600" dirty="0" smtClean="0"/>
          </a:p>
        </p:txBody>
      </p:sp>
      <p:pic>
        <p:nvPicPr>
          <p:cNvPr id="1026" name="Picture 2" descr="C:\Users\User\Desktop\2019-2020 уч.г\ОБЛАСТНОЙ СЕМИНАР совместно с ресурсным центром\Новая папка\IMG-9f94324321b249192aa7901b1a7c6c7f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336704" cy="355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pPr algn="ctr"/>
            <a:r>
              <a:rPr lang="ru-RU" b="1" dirty="0" smtClean="0"/>
              <a:t>«Дерево успеха»</a:t>
            </a:r>
            <a:endParaRPr lang="ru-RU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10377" y="5373216"/>
            <a:ext cx="8229600" cy="12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/>
              <a:t>Учащийся выражает свое отношение к результату работы на уроке.</a:t>
            </a:r>
            <a:endParaRPr lang="ru-RU" sz="2800" dirty="0" smtClean="0"/>
          </a:p>
          <a:p>
            <a:pPr algn="just"/>
            <a:endParaRPr lang="ru-RU" sz="3600" dirty="0" smtClean="0"/>
          </a:p>
          <a:p>
            <a:pPr algn="just"/>
            <a:endParaRPr lang="ru-RU" sz="3600" dirty="0" smtClean="0"/>
          </a:p>
          <a:p>
            <a:pPr algn="just"/>
            <a:endParaRPr lang="ru-RU" sz="3600" dirty="0" smtClean="0"/>
          </a:p>
          <a:p>
            <a:pPr algn="just"/>
            <a:endParaRPr lang="ru-RU" sz="3600" dirty="0" smtClean="0"/>
          </a:p>
          <a:p>
            <a:pPr algn="just"/>
            <a:endParaRPr lang="ru-RU" sz="3600" dirty="0" smtClean="0"/>
          </a:p>
          <a:p>
            <a:pPr algn="just"/>
            <a:endParaRPr lang="ru-RU" sz="3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3600" dirty="0" smtClean="0"/>
          </a:p>
        </p:txBody>
      </p:sp>
      <p:pic>
        <p:nvPicPr>
          <p:cNvPr id="2050" name="Picture 2" descr="C:\Users\User\Desktop\2019-2020 уч.г\ОБЛАСТНОЙ СЕМИНАР совместно с ресурсным центром\Новая папка\IMG-90c7ef59e14a248e4e826b8c2777362b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6" b="11886"/>
          <a:stretch/>
        </p:blipFill>
        <p:spPr bwMode="auto">
          <a:xfrm>
            <a:off x="3347864" y="1129375"/>
            <a:ext cx="2592288" cy="338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2019-2020 уч.г\ОБЛАСТНОЙ СЕМИНАР совместно с ресурсным центром\Новая папка\IMG-9695a93ce45e6b8e90ba18c89aaca1ab-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71" b="18957"/>
          <a:stretch/>
        </p:blipFill>
        <p:spPr bwMode="auto">
          <a:xfrm>
            <a:off x="312867" y="1106605"/>
            <a:ext cx="2663015" cy="340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2019-2020 уч.г\ОБЛАСТНОЙ СЕМИНАР совместно с ресурсным центром\Новая папка\IMG-e444bc9c28e0012400ad722730583962-V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43" r="9421" b="13910"/>
          <a:stretch/>
        </p:blipFill>
        <p:spPr bwMode="auto">
          <a:xfrm>
            <a:off x="6181758" y="1135888"/>
            <a:ext cx="2431752" cy="337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Рефлексия содержания материала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952327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Проводится в конце урока или на этапе подведения итогов.</a:t>
            </a:r>
          </a:p>
          <a:p>
            <a:pPr algn="just"/>
            <a:r>
              <a:rPr lang="ru-RU" sz="3600" dirty="0" smtClean="0"/>
              <a:t>Дает возможность осознания содерджания пройденного.</a:t>
            </a:r>
          </a:p>
          <a:p>
            <a:pPr marL="0" indent="0" algn="just">
              <a:buNone/>
            </a:pPr>
            <a:endParaRPr lang="ru-RU" sz="4400" dirty="0" smtClean="0"/>
          </a:p>
          <a:p>
            <a:pPr algn="just"/>
            <a:endParaRPr lang="ru-RU" sz="4400" dirty="0"/>
          </a:p>
          <a:p>
            <a:pPr algn="just"/>
            <a:endParaRPr lang="ru-RU" sz="4400" dirty="0" smtClean="0"/>
          </a:p>
          <a:p>
            <a:pPr algn="just"/>
            <a:endParaRPr lang="ru-RU" sz="4400" dirty="0"/>
          </a:p>
          <a:p>
            <a:pPr algn="just"/>
            <a:endParaRPr lang="ru-RU" sz="4400" dirty="0" smtClean="0"/>
          </a:p>
          <a:p>
            <a:pPr marL="0" indent="0" algn="just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29426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</TotalTime>
  <Words>567</Words>
  <Application>Microsoft Office PowerPoint</Application>
  <PresentationFormat>Экран (4:3)</PresentationFormat>
  <Paragraphs>138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Виды рефлексии, используемые учителем  на уроках </vt:lpstr>
      <vt:lpstr>Презентация PowerPoint</vt:lpstr>
      <vt:lpstr>Виды рефлексии:</vt:lpstr>
      <vt:lpstr>Эмоциональная рефлексия</vt:lpstr>
      <vt:lpstr>Рефлексия деятельности</vt:lpstr>
      <vt:lpstr>Лесенка успеха</vt:lpstr>
      <vt:lpstr>«Вагончики»</vt:lpstr>
      <vt:lpstr>«Дерево успеха»</vt:lpstr>
      <vt:lpstr>Рефлексия содержания материала</vt:lpstr>
      <vt:lpstr>«Облако тегов»</vt:lpstr>
      <vt:lpstr>«Графическая»</vt:lpstr>
      <vt:lpstr>«Анкета»</vt:lpstr>
      <vt:lpstr>«Рефлексивная мишень»</vt:lpstr>
      <vt:lpstr>«SMS»</vt:lpstr>
      <vt:lpstr>Синквейн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35</cp:revision>
  <cp:lastPrinted>2020-03-23T08:36:09Z</cp:lastPrinted>
  <dcterms:created xsi:type="dcterms:W3CDTF">2020-03-23T08:26:09Z</dcterms:created>
  <dcterms:modified xsi:type="dcterms:W3CDTF">2024-02-16T10:10:19Z</dcterms:modified>
</cp:coreProperties>
</file>