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5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4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260648"/>
            <a:ext cx="4244008" cy="1470025"/>
          </a:xfrm>
        </p:spPr>
        <p:txBody>
          <a:bodyPr>
            <a:normAutofit/>
          </a:bodyPr>
          <a:lstStyle>
            <a:lvl1pPr>
              <a:defRPr sz="3600" b="0" baseline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8592" y="1988840"/>
            <a:ext cx="46154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7077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0E49-B77D-42E0-A18C-6ACCC3637B8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BFD7-7518-45F2-8101-4B55CCFB6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5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Desktop\&#1041;&#1072;&#1089;&#1090;&#1088;&#1080;&#1082;&#1086;&#1074;&#1072;%20&#1052;.&#1042;.%20.wmv" TargetMode="External"/><Relationship Id="rId1" Type="http://schemas.microsoft.com/office/2007/relationships/media" Target="file:///C:\Users\user\Desktop\&#1041;&#1072;&#1089;&#1090;&#1088;&#1080;&#1082;&#1086;&#1074;&#1072;%20&#1052;.&#1042;.%20.wmv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26230"/>
            <a:ext cx="475252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«Применение </a:t>
            </a: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цифровых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ресурсов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способ </a:t>
            </a: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</a:t>
            </a: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 в школе, </a:t>
            </a:r>
            <a:endParaRPr lang="ru-RU" sz="1400" b="1" i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реализующей </a:t>
            </a: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АООП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образования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</a:t>
            </a:r>
            <a:endParaRPr lang="ru-RU" sz="1400" b="1" i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с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умственной отсталостью </a:t>
            </a: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(интеллектуальными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нарушениями)»</a:t>
            </a:r>
            <a:endParaRPr lang="ru-RU" sz="1400" b="1" i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8592" y="357652"/>
            <a:ext cx="4363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 smtClean="0">
                <a:ln w="3175">
                  <a:noFill/>
                </a:ln>
                <a:latin typeface="Georgia" panose="02040502050405020303" pitchFamily="18" charset="0"/>
                <a:ea typeface="Calibri" panose="020F0502020204030204" pitchFamily="34" charset="0"/>
              </a:rPr>
              <a:t>Бастрикова</a:t>
            </a:r>
            <a:endParaRPr lang="ru-RU" sz="2000" b="1" i="1" dirty="0" smtClean="0">
              <a:ln w="3175">
                <a:noFill/>
              </a:ln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2000" b="1" i="1" dirty="0" smtClean="0">
                <a:ln w="3175">
                  <a:noFill/>
                </a:ln>
                <a:latin typeface="Georgia" panose="02040502050405020303" pitchFamily="18" charset="0"/>
                <a:ea typeface="Calibri" panose="020F0502020204030204" pitchFamily="34" charset="0"/>
              </a:rPr>
              <a:t> Марина Викторовна,</a:t>
            </a:r>
          </a:p>
          <a:p>
            <a:pPr algn="r"/>
            <a:r>
              <a:rPr lang="ru-RU" sz="2000" b="1" i="1" dirty="0" smtClean="0">
                <a:ln w="3175">
                  <a:noFill/>
                </a:ln>
                <a:latin typeface="Georgia" panose="02040502050405020303" pitchFamily="18" charset="0"/>
                <a:ea typeface="Calibri" panose="020F0502020204030204" pitchFamily="34" charset="0"/>
              </a:rPr>
              <a:t> учитель математики  </a:t>
            </a:r>
          </a:p>
          <a:p>
            <a:pPr algn="r"/>
            <a:r>
              <a:rPr lang="ru-RU" sz="2000" b="1" i="1" dirty="0" smtClean="0">
                <a:ln w="3175">
                  <a:noFill/>
                </a:ln>
                <a:latin typeface="Georgia" panose="02040502050405020303" pitchFamily="18" charset="0"/>
                <a:ea typeface="Calibri" panose="020F0502020204030204" pitchFamily="34" charset="0"/>
              </a:rPr>
              <a:t>ГБОУ школы-интерната №3</a:t>
            </a:r>
          </a:p>
          <a:p>
            <a:pPr algn="ctr"/>
            <a:r>
              <a:rPr lang="ru-RU" sz="2000" b="1" i="1" dirty="0" smtClean="0">
                <a:ln w="3175">
                  <a:noFill/>
                </a:ln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 smtClean="0">
                <a:ln w="3175">
                  <a:noFill/>
                </a:ln>
                <a:latin typeface="Georgia" panose="02040502050405020303" pitchFamily="18" charset="0"/>
                <a:ea typeface="Calibri" panose="020F0502020204030204" pitchFamily="34" charset="0"/>
              </a:rPr>
              <a:t>г.о</a:t>
            </a:r>
            <a:r>
              <a:rPr lang="ru-RU" sz="2000" b="1" i="1" dirty="0" smtClean="0">
                <a:ln w="3175">
                  <a:noFill/>
                </a:ln>
                <a:latin typeface="Georgia" panose="02040502050405020303" pitchFamily="18" charset="0"/>
                <a:ea typeface="Calibri" panose="020F0502020204030204" pitchFamily="34" charset="0"/>
              </a:rPr>
              <a:t>. Тольятти</a:t>
            </a:r>
            <a:endParaRPr lang="ru-RU" sz="2000" b="1" dirty="0">
              <a:ln w="3175">
                <a:noFill/>
              </a:ln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Мультимедийные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интерактивные игры, тесты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275856" cy="245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8" y="4365104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4740019" cy="355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51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Мультимедийные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интерактивные игры, тесты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700808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692013" cy="3519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11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Мультимедийные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интерактивные игры, тесты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067794" cy="2300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2910011" cy="2182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4705723" cy="3529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68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Мультимедийные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интерактивные игры, тесты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772816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30243"/>
            <a:ext cx="4307971" cy="3230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65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астрикова М.В. 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37321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Спасибо за внимание!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45736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45736"/>
            <a:ext cx="6912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sz="2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цифровых образовательных ресурсов – </a:t>
            </a:r>
            <a:r>
              <a:rPr lang="ru-RU" sz="2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самоцель, </a:t>
            </a:r>
            <a:endParaRPr lang="ru-RU" sz="2000" b="1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повышения эффективности урока математики. </a:t>
            </a:r>
            <a:endParaRPr lang="ru-RU" sz="1600" b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627783" y="2704129"/>
            <a:ext cx="446449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3" y="1590328"/>
            <a:ext cx="446449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Цифровые образовательные ресурсы (ЦОР) 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016224" cy="1512168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3992" y="3244334"/>
            <a:ext cx="142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Дети с ОВЗ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3" y="1682970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</a:t>
            </a:r>
            <a:r>
              <a:rPr lang="ru-RU" sz="20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ндивидуализирование</a:t>
            </a:r>
            <a:endParaRPr lang="ru-RU" sz="2000" b="1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процесса обучения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0122" y="2818238"/>
            <a:ext cx="4306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дифференцирование</a:t>
            </a:r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процесса обучения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5" y="3870775"/>
            <a:ext cx="446449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моделирование </a:t>
            </a:r>
            <a:r>
              <a:rPr lang="ru-RU" b="1" dirty="0">
                <a:latin typeface="Georgia" panose="02040502050405020303" pitchFamily="18" charset="0"/>
              </a:rPr>
              <a:t>и </a:t>
            </a:r>
            <a:r>
              <a:rPr lang="ru-RU" b="1" dirty="0" smtClean="0">
                <a:latin typeface="Georgia" panose="02040502050405020303" pitchFamily="18" charset="0"/>
              </a:rPr>
              <a:t>имитирование процесса(явления)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3215" y="3870775"/>
            <a:ext cx="3897257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р</a:t>
            </a:r>
            <a:r>
              <a:rPr lang="ru-RU" sz="2000" b="1" dirty="0" smtClean="0">
                <a:latin typeface="Georgia" panose="02040502050405020303" pitchFamily="18" charset="0"/>
              </a:rPr>
              <a:t>азвитие мышления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5" y="5283262"/>
            <a:ext cx="446449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усиление</a:t>
            </a:r>
            <a:r>
              <a:rPr lang="ru-RU" sz="2000" b="1" dirty="0">
                <a:latin typeface="Georgia" panose="02040502050405020303" pitchFamily="18" charset="0"/>
              </a:rPr>
              <a:t>  </a:t>
            </a:r>
            <a:r>
              <a:rPr lang="ru-RU" sz="2000" b="1" dirty="0" smtClean="0">
                <a:latin typeface="Georgia" panose="02040502050405020303" pitchFamily="18" charset="0"/>
              </a:rPr>
              <a:t>мотивации </a:t>
            </a:r>
            <a:r>
              <a:rPr lang="ru-RU" sz="2000" b="1" dirty="0">
                <a:latin typeface="Georgia" panose="02040502050405020303" pitchFamily="18" charset="0"/>
              </a:rPr>
              <a:t>обучения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4700" y="5283262"/>
            <a:ext cx="388577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формирование </a:t>
            </a:r>
            <a:r>
              <a:rPr lang="ru-RU" b="1" dirty="0">
                <a:latin typeface="Georgia" panose="02040502050405020303" pitchFamily="18" charset="0"/>
              </a:rPr>
              <a:t>и </a:t>
            </a:r>
            <a:r>
              <a:rPr lang="ru-RU" b="1" dirty="0" smtClean="0">
                <a:latin typeface="Georgia" panose="02040502050405020303" pitchFamily="18" charset="0"/>
              </a:rPr>
              <a:t>развитие</a:t>
            </a:r>
            <a:r>
              <a:rPr lang="ru-RU" b="1" dirty="0">
                <a:latin typeface="Georgia" panose="02040502050405020303" pitchFamily="18" charset="0"/>
              </a:rPr>
              <a:t>  </a:t>
            </a:r>
            <a:r>
              <a:rPr lang="ru-RU" b="1" dirty="0" smtClean="0">
                <a:latin typeface="Georgia" panose="02040502050405020303" pitchFamily="18" charset="0"/>
              </a:rPr>
              <a:t>познавательной активности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редметная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область «Математика» трудна для изучения обучающимся с нарушением интеллекта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419872" cy="2283477"/>
          </a:xfrm>
          <a:prstGeom prst="roundRect">
            <a:avLst/>
          </a:prstGeom>
        </p:spPr>
      </p:pic>
      <p:pic>
        <p:nvPicPr>
          <p:cNvPr id="1028" name="Picture 4" descr="https://avatars.mds.yandex.net/i?id=750654a842eee4ee72f50b2900bf34a46be54d40-1254331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45313" y1="89375" x2="45313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06" y="1628800"/>
            <a:ext cx="1278396" cy="12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644824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Использование цифровых образовательных ресурсов на уроках математики предоставляет достаточно широкие возможности для организации занятий, выстроенных как в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</a:rPr>
              <a:t>традиционных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, так и в </a:t>
            </a:r>
            <a:r>
              <a:rPr lang="ru-RU" b="1" i="1" dirty="0">
                <a:latin typeface="Georgia" panose="02040502050405020303" pitchFamily="18" charset="0"/>
                <a:ea typeface="Calibri" panose="020F0502020204030204" pitchFamily="34" charset="0"/>
              </a:rPr>
              <a:t>инновационных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</a:rPr>
              <a:t> формах.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8844" y="3789040"/>
            <a:ext cx="42067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Использование ЦОР в сфере образования позволяет педагогам качественно изменить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содержание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методы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организационные формы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обучения. Совершенствуются инструменты педагогической деятельности,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повышаются качество и эффективность обучения. 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28517" y="189034"/>
            <a:ext cx="3215158" cy="868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50" y="2046971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Яндекс </a:t>
            </a:r>
            <a:r>
              <a:rPr lang="ru-RU" dirty="0" smtClean="0">
                <a:latin typeface="Georgia" panose="02040502050405020303" pitchFamily="18" charset="0"/>
              </a:rPr>
              <a:t>формы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автоматически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формируют отчеты по общей статистике, а также по каждому обучающемуся индивидуально.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50" y="3829812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Яндекс </a:t>
            </a:r>
            <a:r>
              <a:rPr lang="ru-RU" dirty="0">
                <a:latin typeface="Georgia" panose="02040502050405020303" pitchFamily="18" charset="0"/>
              </a:rPr>
              <a:t>формы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</a:rPr>
              <a:t>адаптированы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под мобильные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</a:rPr>
              <a:t>устройства.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50" y="5058656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Яндекс </a:t>
            </a:r>
            <a:r>
              <a:rPr lang="ru-RU" dirty="0">
                <a:latin typeface="Georgia" panose="02040502050405020303" pitchFamily="18" charset="0"/>
              </a:rPr>
              <a:t>формы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</a:rPr>
              <a:t>можно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использовать как для </a:t>
            </a:r>
            <a:r>
              <a:rPr lang="ru-RU" dirty="0" err="1">
                <a:latin typeface="Georgia" panose="02040502050405020303" pitchFamily="18" charset="0"/>
                <a:ea typeface="Calibri" panose="020F0502020204030204" pitchFamily="34" charset="0"/>
              </a:rPr>
              <a:t>урочно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-внеурочной работы, так и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</a:rPr>
              <a:t>для дистанционной.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s://avatars.mds.yandex.net/i?id=cc1cfbfee50bec462c44f2082fa860bf713cb233-10023671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586322" cy="1601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b3ee080d6344bb05a9e0710b3f5cab5c596b34d1-1094870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1735"/>
            <a:ext cx="2179017" cy="1243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a0bb2cf0265a0ed1eae0c7d3333817a150520aa4-915124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84" y="1723630"/>
            <a:ext cx="1883702" cy="14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b0799277adc76367db38d79e2a2ce2e7a5054abe-3695167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37" y="5157191"/>
            <a:ext cx="2182022" cy="127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get-images-cbir/1540146/fwkTXC6wVgS4wWpmDHl8BQ3693/oc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9036" r="29889" b="25245"/>
          <a:stretch/>
        </p:blipFill>
        <p:spPr bwMode="auto">
          <a:xfrm>
            <a:off x="4764621" y="292030"/>
            <a:ext cx="2168222" cy="66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get-images-cbir/1540146/fwkTXC6wVgS4wWpmDHl8BQ3693/oc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188" b="52808" l="36920" r="650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04" t="19486" r="31433" b="43489"/>
          <a:stretch/>
        </p:blipFill>
        <p:spPr bwMode="auto">
          <a:xfrm>
            <a:off x="3910479" y="168239"/>
            <a:ext cx="936104" cy="8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276617" y="390618"/>
            <a:ext cx="3449155" cy="17254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00994" y="65315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2529"/>
                </a:solidFill>
                <a:latin typeface="Georgia" panose="02040502050405020303" pitchFamily="18" charset="0"/>
              </a:rPr>
              <a:t>Тест по </a:t>
            </a:r>
            <a:r>
              <a:rPr lang="ru-RU" b="1" dirty="0" smtClean="0">
                <a:solidFill>
                  <a:srgbClr val="212529"/>
                </a:solidFill>
                <a:latin typeface="Georgia" panose="02040502050405020303" pitchFamily="18" charset="0"/>
              </a:rPr>
              <a:t>математике</a:t>
            </a:r>
          </a:p>
          <a:p>
            <a:pPr algn="ctr"/>
            <a:r>
              <a:rPr lang="ru-RU" b="1" dirty="0" smtClean="0">
                <a:solidFill>
                  <a:srgbClr val="212529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212529"/>
                </a:solidFill>
                <a:latin typeface="Georgia" panose="02040502050405020303" pitchFamily="18" charset="0"/>
              </a:rPr>
              <a:t>5 класс </a:t>
            </a:r>
            <a:endParaRPr lang="ru-RU" b="1" dirty="0" smtClean="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212529"/>
                </a:solidFill>
                <a:latin typeface="Georgia" panose="02040502050405020303" pitchFamily="18" charset="0"/>
              </a:rPr>
              <a:t>по теме: </a:t>
            </a:r>
          </a:p>
          <a:p>
            <a:pPr algn="ctr"/>
            <a:r>
              <a:rPr lang="ru-RU" b="1" dirty="0" smtClean="0">
                <a:solidFill>
                  <a:srgbClr val="212529"/>
                </a:solidFill>
                <a:latin typeface="Georgia" panose="02040502050405020303" pitchFamily="18" charset="0"/>
              </a:rPr>
              <a:t>"</a:t>
            </a:r>
            <a:r>
              <a:rPr lang="ru-RU" b="1" dirty="0">
                <a:solidFill>
                  <a:srgbClr val="212529"/>
                </a:solidFill>
                <a:latin typeface="Georgia" panose="02040502050405020303" pitchFamily="18" charset="0"/>
              </a:rPr>
              <a:t>Обыкновенные дроби"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588" r="24801"/>
          <a:stretch/>
        </p:blipFill>
        <p:spPr>
          <a:xfrm>
            <a:off x="489032" y="929251"/>
            <a:ext cx="4536504" cy="514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10000"/>
            <a:ext cx="1649140" cy="36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95936" y="5301208"/>
            <a:ext cx="4732834" cy="971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296073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отчет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каждому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обучающемуся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индивидуально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9838"/>
          <a:stretch/>
        </p:blipFill>
        <p:spPr>
          <a:xfrm>
            <a:off x="554874" y="476672"/>
            <a:ext cx="6290577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4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51720" y="476671"/>
            <a:ext cx="5040560" cy="7200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3067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Отчет  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 общей </a:t>
            </a:r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статистике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388"/>
          <a:stretch/>
        </p:blipFill>
        <p:spPr>
          <a:xfrm>
            <a:off x="377788" y="1749531"/>
            <a:ext cx="8388424" cy="455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7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5738" y="1528986"/>
            <a:ext cx="4842599" cy="1184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32656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Microsoft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r>
              <a:rPr lang="ru-RU" sz="28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Power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Point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https://i.pinimg.com/originals/40/01/c0/4001c02ed87873b955849d9eb9469c5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4"/>
          <a:stretch/>
        </p:blipFill>
        <p:spPr bwMode="auto">
          <a:xfrm>
            <a:off x="7884368" y="71149"/>
            <a:ext cx="936104" cy="1046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739" y="1622023"/>
            <a:ext cx="4842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Мультимедийная </a:t>
            </a:r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презентация: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Тема: «Проверка сложения»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(6 класс)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9025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Этап: Мотивация учебной деятельности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654" t="7264" r="7590" b="7657"/>
          <a:stretch/>
        </p:blipFill>
        <p:spPr bwMode="auto">
          <a:xfrm>
            <a:off x="266725" y="3544021"/>
            <a:ext cx="3829179" cy="207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2862"/>
          <a:stretch/>
        </p:blipFill>
        <p:spPr bwMode="auto">
          <a:xfrm>
            <a:off x="4246893" y="2993594"/>
            <a:ext cx="4573579" cy="31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1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Этап: </a:t>
            </a:r>
          </a:p>
          <a:p>
            <a:pPr algn="ctr"/>
            <a:r>
              <a:rPr lang="ru-RU" b="1" dirty="0">
                <a:latin typeface="Georgia" pitchFamily="18" charset="0"/>
              </a:rPr>
              <a:t>Актуализация знаний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746"/>
          <a:stretch/>
        </p:blipFill>
        <p:spPr bwMode="auto">
          <a:xfrm>
            <a:off x="611560" y="1628800"/>
            <a:ext cx="49999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909" b="1737"/>
          <a:stretch/>
        </p:blipFill>
        <p:spPr bwMode="auto">
          <a:xfrm>
            <a:off x="3491880" y="4221088"/>
            <a:ext cx="5124009" cy="23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1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d6b39fc4fc1db856cb64ae3994287f7ddf6428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260</Words>
  <Application>Microsoft Office PowerPoint</Application>
  <PresentationFormat>Экран (4:3)</PresentationFormat>
  <Paragraphs>55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"Mac"</dc:title>
  <dc:creator>obstinate</dc:creator>
  <dc:description>Шаблон презентации с сайта http://presentation-creation.ru</dc:description>
  <cp:lastModifiedBy>user</cp:lastModifiedBy>
  <cp:revision>51</cp:revision>
  <dcterms:created xsi:type="dcterms:W3CDTF">2017-12-25T10:11:28Z</dcterms:created>
  <dcterms:modified xsi:type="dcterms:W3CDTF">2024-02-14T16:04:44Z</dcterms:modified>
  <cp:category>фон презентации, шаблон презентации, тема презентации</cp:category>
</cp:coreProperties>
</file>