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6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7" r:id="rId12"/>
    <p:sldId id="269" r:id="rId13"/>
    <p:sldId id="272" r:id="rId14"/>
    <p:sldId id="270" r:id="rId15"/>
    <p:sldId id="271" r:id="rId16"/>
    <p:sldId id="274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87" r:id="rId32"/>
    <p:sldId id="289" r:id="rId33"/>
    <p:sldId id="290" r:id="rId34"/>
  </p:sldIdLst>
  <p:sldSz cx="9144000" cy="6858000" type="screen4x3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3" autoAdjust="0"/>
    <p:restoredTop sz="94611"/>
  </p:normalViewPr>
  <p:slideViewPr>
    <p:cSldViewPr>
      <p:cViewPr varScale="1">
        <p:scale>
          <a:sx n="69" d="100"/>
          <a:sy n="69" d="100"/>
        </p:scale>
        <p:origin x="135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7E62C-C060-4729-9D34-AD5F0BD3355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56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6575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6575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5D511-38B1-4CDA-936C-4689C9E9C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82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5D511-38B1-4CDA-936C-4689C9E9C60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297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4057-3D19-4B7E-9C9E-F8801B4E0AA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ECBC-29F8-43A2-8AA4-7FC632049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245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4057-3D19-4B7E-9C9E-F8801B4E0AA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ECBC-29F8-43A2-8AA4-7FC632049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566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4057-3D19-4B7E-9C9E-F8801B4E0AA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ECBC-29F8-43A2-8AA4-7FC632049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51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4057-3D19-4B7E-9C9E-F8801B4E0AA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ECBC-29F8-43A2-8AA4-7FC632049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653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4057-3D19-4B7E-9C9E-F8801B4E0AA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ECBC-29F8-43A2-8AA4-7FC632049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28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4057-3D19-4B7E-9C9E-F8801B4E0AA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ECBC-29F8-43A2-8AA4-7FC632049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202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4057-3D19-4B7E-9C9E-F8801B4E0AA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ECBC-29F8-43A2-8AA4-7FC632049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352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4057-3D19-4B7E-9C9E-F8801B4E0AA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ECBC-29F8-43A2-8AA4-7FC632049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215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4057-3D19-4B7E-9C9E-F8801B4E0AA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ECBC-29F8-43A2-8AA4-7FC632049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489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4057-3D19-4B7E-9C9E-F8801B4E0AA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ECBC-29F8-43A2-8AA4-7FC632049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619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4057-3D19-4B7E-9C9E-F8801B4E0AA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ECBC-29F8-43A2-8AA4-7FC632049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856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74057-3D19-4B7E-9C9E-F8801B4E0AA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1ECBC-29F8-43A2-8AA4-7FC632049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31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schinternat_nkb@samara.edu.ru" TargetMode="External"/><Relationship Id="rId2" Type="http://schemas.openxmlformats.org/officeDocument/2006/relationships/hyperlink" Target="http://gbou-egorova.ru/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653136"/>
            <a:ext cx="8229600" cy="1143000"/>
          </a:xfrm>
        </p:spPr>
        <p:txBody>
          <a:bodyPr>
            <a:noAutofit/>
          </a:bodyPr>
          <a:lstStyle/>
          <a:p>
            <a:r>
              <a:rPr lang="ru-RU" sz="2300" b="1" dirty="0">
                <a:solidFill>
                  <a:prstClr val="black"/>
                </a:solidFill>
                <a:latin typeface="Cambria" pitchFamily="18" charset="0"/>
              </a:rPr>
              <a:t>Государственное бюджетное общеобразовательное учреждение школа-интернат для обучающихся </a:t>
            </a:r>
            <a:br>
              <a:rPr lang="ru-RU" sz="2300" b="1" dirty="0">
                <a:solidFill>
                  <a:prstClr val="black"/>
                </a:solidFill>
                <a:latin typeface="Cambria" pitchFamily="18" charset="0"/>
              </a:rPr>
            </a:br>
            <a:r>
              <a:rPr lang="ru-RU" sz="2300" b="1" dirty="0">
                <a:solidFill>
                  <a:prstClr val="black"/>
                </a:solidFill>
                <a:latin typeface="Cambria" pitchFamily="18" charset="0"/>
              </a:rPr>
              <a:t>с ограниченными возможностями здоровья  </a:t>
            </a:r>
            <a:br>
              <a:rPr lang="ru-RU" sz="2300" b="1" dirty="0">
                <a:solidFill>
                  <a:prstClr val="black"/>
                </a:solidFill>
                <a:latin typeface="Cambria" pitchFamily="18" charset="0"/>
              </a:rPr>
            </a:br>
            <a:r>
              <a:rPr lang="ru-RU" sz="2300" b="1" dirty="0">
                <a:solidFill>
                  <a:prstClr val="black"/>
                </a:solidFill>
                <a:latin typeface="Cambria" pitchFamily="18" charset="0"/>
              </a:rPr>
              <a:t> имени Героя Советского Союза </a:t>
            </a:r>
            <a:r>
              <a:rPr lang="ru-RU" sz="2300" b="1" dirty="0" err="1">
                <a:solidFill>
                  <a:prstClr val="black"/>
                </a:solidFill>
                <a:latin typeface="Cambria" pitchFamily="18" charset="0"/>
              </a:rPr>
              <a:t>И.Е.Егорова</a:t>
            </a:r>
            <a:r>
              <a:rPr lang="ru-RU" sz="2300" b="1" dirty="0">
                <a:solidFill>
                  <a:prstClr val="black"/>
                </a:solidFill>
                <a:latin typeface="Cambria" pitchFamily="18" charset="0"/>
              </a:rPr>
              <a:t> </a:t>
            </a:r>
            <a:br>
              <a:rPr lang="ru-RU" sz="2300" b="1" dirty="0">
                <a:solidFill>
                  <a:prstClr val="black"/>
                </a:solidFill>
                <a:latin typeface="Cambria" pitchFamily="18" charset="0"/>
              </a:rPr>
            </a:br>
            <a:r>
              <a:rPr lang="ru-RU" sz="2300" b="1" dirty="0">
                <a:solidFill>
                  <a:prstClr val="black"/>
                </a:solidFill>
                <a:latin typeface="Cambria" pitchFamily="18" charset="0"/>
              </a:rPr>
              <a:t>городского округа Новокуйбышевск Самарской области</a:t>
            </a:r>
            <a:endParaRPr lang="ru-RU" sz="2300" dirty="0"/>
          </a:p>
        </p:txBody>
      </p:sp>
      <p:sp>
        <p:nvSpPr>
          <p:cNvPr id="4" name="object 3"/>
          <p:cNvSpPr/>
          <p:nvPr/>
        </p:nvSpPr>
        <p:spPr>
          <a:xfrm>
            <a:off x="143711" y="183573"/>
            <a:ext cx="936104" cy="932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 txBox="1">
            <a:spLocks/>
          </p:cNvSpPr>
          <p:nvPr/>
        </p:nvSpPr>
        <p:spPr>
          <a:xfrm>
            <a:off x="1331640" y="324997"/>
            <a:ext cx="1559861" cy="570669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3815">
              <a:spcBef>
                <a:spcPts val="130"/>
              </a:spcBef>
            </a:pPr>
            <a:r>
              <a:rPr lang="ru-RU" sz="2000" b="1" dirty="0" err="1"/>
              <a:t>Доброшкола</a:t>
            </a:r>
            <a:endParaRPr lang="ru-RU" sz="2000" b="1" dirty="0"/>
          </a:p>
          <a:p>
            <a:pPr marL="43815" marR="37465">
              <a:spcBef>
                <a:spcPts val="30"/>
              </a:spcBef>
            </a:pPr>
            <a:r>
              <a:rPr lang="ru-RU" sz="1600" dirty="0">
                <a:solidFill>
                  <a:srgbClr val="E94E0F"/>
                </a:solidFill>
              </a:rPr>
              <a:t>Всё получится!</a:t>
            </a:r>
            <a:endParaRPr lang="ru-RU" sz="1600" dirty="0"/>
          </a:p>
        </p:txBody>
      </p:sp>
      <p:pic>
        <p:nvPicPr>
          <p:cNvPr id="1026" name="Picture 2" descr="C:\Users\пользователь\Desktop\нацпроект\конкурс 2 этап\фото2\IMG_77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4447721" cy="296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пользователь\Downloads\фасад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53" y="1196752"/>
            <a:ext cx="4463543" cy="297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78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124744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71800" y="188640"/>
            <a:ext cx="6120680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Кабинеты </a:t>
            </a:r>
            <a:r>
              <a:rPr lang="ru-RU" sz="1900" b="1" dirty="0"/>
              <a:t>психолого-педагогического сопровождения </a:t>
            </a:r>
            <a:r>
              <a:rPr lang="ru-RU" sz="1900" b="1" dirty="0" smtClean="0"/>
              <a:t>и коррекционной работы оборудованы тактильными и </a:t>
            </a:r>
            <a:r>
              <a:rPr lang="ru-RU" sz="1900" b="1" dirty="0" err="1" smtClean="0"/>
              <a:t>фиброоптическими</a:t>
            </a:r>
            <a:r>
              <a:rPr lang="ru-RU" sz="1900" b="1" dirty="0" smtClean="0"/>
              <a:t> модулями. </a:t>
            </a:r>
            <a:br>
              <a:rPr lang="ru-RU" sz="1900" b="1" dirty="0" smtClean="0"/>
            </a:br>
            <a:r>
              <a:rPr lang="ru-RU" sz="2000" b="1" dirty="0" smtClean="0"/>
              <a:t>Кабинет </a:t>
            </a:r>
            <a:r>
              <a:rPr lang="ru-RU" sz="2000" b="1" dirty="0"/>
              <a:t>педагога-психолога</a:t>
            </a:r>
          </a:p>
        </p:txBody>
      </p:sp>
      <p:pic>
        <p:nvPicPr>
          <p:cNvPr id="5123" name="Picture 3" descr="C:\Users\пользователь\Desktop\нацпроект\конкурс 2 этап\фото3\IMG_77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65133"/>
            <a:ext cx="4281342" cy="285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пользователь\Desktop\нацпроект\конкурс 2 этап\фото3\IMG_77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4708"/>
            <a:ext cx="5726555" cy="381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80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509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4"/>
          <p:cNvSpPr txBox="1">
            <a:spLocks/>
          </p:cNvSpPr>
          <p:nvPr/>
        </p:nvSpPr>
        <p:spPr>
          <a:xfrm>
            <a:off x="1259632" y="316055"/>
            <a:ext cx="1475656" cy="570669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3815">
              <a:spcBef>
                <a:spcPts val="130"/>
              </a:spcBef>
            </a:pPr>
            <a:r>
              <a:rPr lang="ru-RU" sz="2000" b="1" dirty="0" err="1"/>
              <a:t>Доброшкола</a:t>
            </a:r>
            <a:endParaRPr lang="ru-RU" sz="2000" b="1" dirty="0"/>
          </a:p>
          <a:p>
            <a:pPr marL="43815" marR="37465">
              <a:spcBef>
                <a:spcPts val="30"/>
              </a:spcBef>
            </a:pPr>
            <a:r>
              <a:rPr lang="ru-RU" sz="1600" dirty="0">
                <a:solidFill>
                  <a:srgbClr val="E94E0F"/>
                </a:solidFill>
              </a:rPr>
              <a:t>Всё получится!</a:t>
            </a:r>
            <a:endParaRPr lang="ru-RU" sz="1600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79512" y="1124744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963729" y="191929"/>
            <a:ext cx="6157192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Кабинеты психолого-педагогического сопровождения и коррекционной работы были отремонтированы                                       в соответствии с дизайн-проектами. </a:t>
            </a:r>
            <a:br>
              <a:rPr lang="ru-RU" sz="1900" b="1" dirty="0" smtClean="0"/>
            </a:br>
            <a:r>
              <a:rPr lang="ru-RU" sz="2000" b="1" dirty="0" smtClean="0"/>
              <a:t>Кабинет </a:t>
            </a:r>
            <a:r>
              <a:rPr lang="ru-RU" sz="2000" b="1" dirty="0"/>
              <a:t>учителя-логопеда</a:t>
            </a:r>
          </a:p>
        </p:txBody>
      </p:sp>
      <p:pic>
        <p:nvPicPr>
          <p:cNvPr id="6146" name="Picture 2" descr="C:\Users\пользователь\Desktop\нацпроект\конкурс 2 этап\фото3\IMG_77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67" y="1412775"/>
            <a:ext cx="7121641" cy="432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66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124744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71800" y="188640"/>
            <a:ext cx="6120680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/>
              <a:t>КАБИНЕТЫ ПСИХОЛОГО-ПЕДАГОГИЧЕСКОГО СОПРОВОЖДЕНИЯ И КОРРЕКЦИОННОЙ РАБОТЫ. </a:t>
            </a:r>
            <a:br>
              <a:rPr lang="ru-RU" sz="1900" b="1" dirty="0"/>
            </a:br>
            <a:r>
              <a:rPr lang="ru-RU" sz="2000" b="1" dirty="0"/>
              <a:t>Кабинет учителя-логопеда</a:t>
            </a:r>
          </a:p>
        </p:txBody>
      </p:sp>
      <p:pic>
        <p:nvPicPr>
          <p:cNvPr id="8196" name="Picture 4" descr="C:\Users\пользователь\Desktop\нацпроект\конкурс 2 этап\фото1\IMG_76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73506"/>
            <a:ext cx="3555441" cy="288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пользователь\Desktop\нацпроект\конкурс 2 этап\фото1\IMG_76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" t="8223"/>
          <a:stretch/>
        </p:blipFill>
        <p:spPr bwMode="auto">
          <a:xfrm>
            <a:off x="14825" y="2060848"/>
            <a:ext cx="513823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пользователь\Desktop\нацпроект\конкурс 2 этап\фото1\IMG_76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310260"/>
            <a:ext cx="3555441" cy="237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93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124744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71800" y="188640"/>
            <a:ext cx="6120680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Кабинеты психолого-педагогического сопровождения и коррекционной работы оснащены дидактическими и развивающими наборами. </a:t>
            </a:r>
            <a:br>
              <a:rPr lang="ru-RU" sz="1900" b="1" dirty="0" smtClean="0"/>
            </a:br>
            <a:r>
              <a:rPr lang="ru-RU" sz="2000" b="1" dirty="0" smtClean="0"/>
              <a:t>Кабинет </a:t>
            </a:r>
            <a:r>
              <a:rPr lang="ru-RU" sz="2000" b="1" dirty="0"/>
              <a:t>учителя-логопеда</a:t>
            </a:r>
          </a:p>
        </p:txBody>
      </p:sp>
      <p:pic>
        <p:nvPicPr>
          <p:cNvPr id="11266" name="Picture 2" descr="C:\Users\пользователь\Desktop\нацпроект\конкурс 2 этап\фото1\IMG_76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922"/>
          <a:stretch/>
        </p:blipFill>
        <p:spPr bwMode="auto">
          <a:xfrm>
            <a:off x="71237" y="1196533"/>
            <a:ext cx="4173415" cy="280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пользователь\Desktop\нацпроект\конкурс 2 этап\фото1\IMG_76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46577"/>
            <a:ext cx="5463554" cy="364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65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124744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71800" y="188640"/>
            <a:ext cx="6120680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Кабинеты психолого-педагогического сопровождения и коррекционной работы оборудованы                                    ортопедическим коленным стулом со спинкой . </a:t>
            </a:r>
            <a:r>
              <a:rPr lang="ru-RU" sz="1900" b="1" dirty="0"/>
              <a:t/>
            </a:r>
            <a:br>
              <a:rPr lang="ru-RU" sz="1900" b="1" dirty="0"/>
            </a:br>
            <a:r>
              <a:rPr lang="ru-RU" sz="2000" b="1" dirty="0"/>
              <a:t>Кабинет учителя-логопеда</a:t>
            </a:r>
          </a:p>
        </p:txBody>
      </p:sp>
      <p:pic>
        <p:nvPicPr>
          <p:cNvPr id="9218" name="Picture 2" descr="C:\Users\пользователь\Desktop\нацпроект\конкурс 2 этап\фото1\IMG_76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" t="3505"/>
          <a:stretch/>
        </p:blipFill>
        <p:spPr bwMode="auto">
          <a:xfrm>
            <a:off x="4788023" y="3893080"/>
            <a:ext cx="4171205" cy="280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пользователь\Desktop\нацпроект\конкурс 2 этап\фото1\IMG_76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777" y="1410980"/>
            <a:ext cx="3600344" cy="240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ользователь\Desktop\нацпроект\конкурс 2 этап\фото1\IMG_76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36698"/>
            <a:ext cx="5096604" cy="339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59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124744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71800" y="188640"/>
            <a:ext cx="6120680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Кабинеты психолого-педагогического сопровождения и коррекционной работы оборудованы современной компьютерной техникой. </a:t>
            </a:r>
            <a:br>
              <a:rPr lang="ru-RU" sz="1900" b="1" dirty="0" smtClean="0"/>
            </a:br>
            <a:r>
              <a:rPr lang="ru-RU" sz="2000" b="1" dirty="0" smtClean="0"/>
              <a:t>Кабинет </a:t>
            </a:r>
            <a:r>
              <a:rPr lang="ru-RU" sz="2000" b="1" dirty="0"/>
              <a:t>учителя-логопеда</a:t>
            </a:r>
          </a:p>
        </p:txBody>
      </p:sp>
      <p:pic>
        <p:nvPicPr>
          <p:cNvPr id="10242" name="Picture 2" descr="C:\Users\пользователь\Desktop\нацпроект\конкурс 2 этап\фото1\IMG_76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t="3514"/>
          <a:stretch/>
        </p:blipFill>
        <p:spPr bwMode="auto">
          <a:xfrm>
            <a:off x="3942147" y="1339547"/>
            <a:ext cx="5101110" cy="338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пользователь\Desktop\нацпроект\конкурс 2 этап\фото1\IMG_76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6" y="3789040"/>
            <a:ext cx="4032362" cy="268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84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124744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411760" y="188640"/>
            <a:ext cx="6480720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В кабинетах психолого-педагогического сопровождения и коррекционной работы установлены логопедические тренажеры «</a:t>
            </a:r>
            <a:r>
              <a:rPr lang="ru-RU" sz="1900" b="1" dirty="0" err="1" smtClean="0"/>
              <a:t>Дэльфа</a:t>
            </a:r>
            <a:r>
              <a:rPr lang="ru-RU" sz="1900" b="1" dirty="0" smtClean="0"/>
              <a:t>» и программно-дидактические комплексы. </a:t>
            </a:r>
            <a:br>
              <a:rPr lang="ru-RU" sz="1900" b="1" dirty="0" smtClean="0"/>
            </a:br>
            <a:r>
              <a:rPr lang="ru-RU" sz="2000" b="1" dirty="0" smtClean="0"/>
              <a:t>Кабинет </a:t>
            </a:r>
            <a:r>
              <a:rPr lang="ru-RU" sz="2000" b="1" dirty="0"/>
              <a:t>учителя-логопеда</a:t>
            </a:r>
          </a:p>
        </p:txBody>
      </p:sp>
      <p:pic>
        <p:nvPicPr>
          <p:cNvPr id="13314" name="Picture 2" descr="C:\Users\пользователь\Desktop\нацпроект\конкурс 2 этап\фото2\IMG_76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636" y="1628800"/>
            <a:ext cx="2417286" cy="225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пользователь\Desktop\нацпроект\конкурс 2 этап\фото2\IMG_76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047" y="4293096"/>
            <a:ext cx="3605978" cy="242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пользователь\Desktop\нацпроект\конкурс 2 этап\фото2\IMG_766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t="5989" r="-1"/>
          <a:stretch/>
        </p:blipFill>
        <p:spPr bwMode="auto">
          <a:xfrm>
            <a:off x="3930" y="1628800"/>
            <a:ext cx="5792205" cy="363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74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124744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699792" y="188640"/>
            <a:ext cx="6192688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Кабинеты психолого-педагогического сопровождения и коррекционной работы оснащены дидактическими пособиями «Сундучок логопеда». </a:t>
            </a:r>
            <a:br>
              <a:rPr lang="ru-RU" sz="1900" b="1" dirty="0" smtClean="0"/>
            </a:br>
            <a:r>
              <a:rPr lang="ru-RU" sz="2000" b="1" dirty="0" smtClean="0"/>
              <a:t>Кабинет </a:t>
            </a:r>
            <a:r>
              <a:rPr lang="ru-RU" sz="2000" b="1" dirty="0"/>
              <a:t>учителя-логопеда</a:t>
            </a:r>
          </a:p>
        </p:txBody>
      </p:sp>
      <p:pic>
        <p:nvPicPr>
          <p:cNvPr id="12291" name="Picture 3" descr="C:\Users\пользователь\Desktop\нацпроект\конкурс 2 этап\фото2\IMG_76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"/>
          <a:stretch/>
        </p:blipFill>
        <p:spPr bwMode="auto">
          <a:xfrm>
            <a:off x="4018859" y="3521768"/>
            <a:ext cx="4971860" cy="32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пользователь\Desktop\нацпроект\конкурс 2 этап\фото2\IMG_76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536504" cy="414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42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124744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71800" y="188640"/>
            <a:ext cx="6120680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Кабинеты психолого-педагогического сопровождения и коррекционной работы оснащены развивающими наборами «Дары </a:t>
            </a:r>
            <a:r>
              <a:rPr lang="ru-RU" sz="1900" b="1" dirty="0" err="1" smtClean="0"/>
              <a:t>Фребеля</a:t>
            </a:r>
            <a:r>
              <a:rPr lang="ru-RU" sz="1900" b="1" dirty="0" smtClean="0"/>
              <a:t>» . </a:t>
            </a:r>
            <a:r>
              <a:rPr lang="ru-RU" sz="1900" b="1" dirty="0"/>
              <a:t/>
            </a:r>
            <a:br>
              <a:rPr lang="ru-RU" sz="1900" b="1" dirty="0"/>
            </a:br>
            <a:r>
              <a:rPr lang="ru-RU" sz="2000" b="1" dirty="0"/>
              <a:t>Кабинет учителя-дефектолога</a:t>
            </a:r>
          </a:p>
        </p:txBody>
      </p:sp>
      <p:pic>
        <p:nvPicPr>
          <p:cNvPr id="14338" name="Picture 2" descr="C:\Users\пользователь\Desktop\нацпроект\конкурс 2 этап\фото1\IMG_76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"/>
          <a:stretch/>
        </p:blipFill>
        <p:spPr bwMode="auto">
          <a:xfrm>
            <a:off x="86497" y="1412776"/>
            <a:ext cx="3909440" cy="26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пользователь\Desktop\нацпроект\конкурс 2 этап\фото1\IMG_76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10360"/>
            <a:ext cx="5436096" cy="407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91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124744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71800" y="188640"/>
            <a:ext cx="6120680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В кабинетах психолого-педагогического сопровождения и </a:t>
            </a:r>
            <a:r>
              <a:rPr lang="ru-RU" sz="1900" b="1" dirty="0"/>
              <a:t>коррекционной </a:t>
            </a:r>
            <a:r>
              <a:rPr lang="ru-RU" sz="1900" b="1" dirty="0" smtClean="0"/>
              <a:t>работы имеется игровой </a:t>
            </a:r>
            <a:r>
              <a:rPr lang="ru-RU" sz="1900" b="1" dirty="0"/>
              <a:t>набор «</a:t>
            </a:r>
            <a:r>
              <a:rPr lang="ru-RU" sz="1900" b="1" dirty="0" err="1"/>
              <a:t>Нумикон</a:t>
            </a:r>
            <a:r>
              <a:rPr lang="ru-RU" sz="1900" b="1" dirty="0"/>
              <a:t>» . </a:t>
            </a:r>
            <a:r>
              <a:rPr lang="ru-RU" sz="1900" b="1" dirty="0" smtClean="0"/>
              <a:t/>
            </a:r>
            <a:br>
              <a:rPr lang="ru-RU" sz="1900" b="1" dirty="0" smtClean="0"/>
            </a:br>
            <a:r>
              <a:rPr lang="ru-RU" sz="2000" b="1" dirty="0" smtClean="0"/>
              <a:t>Кабинет </a:t>
            </a:r>
            <a:r>
              <a:rPr lang="ru-RU" sz="2000" b="1" dirty="0"/>
              <a:t>учителя-дефектолога</a:t>
            </a:r>
          </a:p>
        </p:txBody>
      </p:sp>
      <p:pic>
        <p:nvPicPr>
          <p:cNvPr id="15363" name="Picture 3" descr="C:\Users\пользователь\Desktop\нацпроект\конкурс 2 этап\фото1\IMG_76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84984"/>
            <a:ext cx="5055548" cy="337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пользователь\Desktop\нацпроект\конкурс 2 этап\фото1\IMG_76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0" y="1412775"/>
            <a:ext cx="4903500" cy="352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3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6423" y="4365104"/>
            <a:ext cx="8391154" cy="1470025"/>
          </a:xfrm>
        </p:spPr>
        <p:txBody>
          <a:bodyPr>
            <a:noAutofit/>
          </a:bodyPr>
          <a:lstStyle/>
          <a:p>
            <a:r>
              <a:rPr lang="ru-RU" sz="2200" b="1" dirty="0">
                <a:latin typeface="Cambria" pitchFamily="18" charset="0"/>
              </a:rPr>
              <a:t/>
            </a:r>
            <a:br>
              <a:rPr lang="ru-RU" sz="2200" b="1" dirty="0">
                <a:latin typeface="Cambria" pitchFamily="18" charset="0"/>
              </a:rPr>
            </a:br>
            <a:r>
              <a:rPr lang="ru-RU" sz="2200" b="1" dirty="0">
                <a:latin typeface="Cambria" pitchFamily="18" charset="0"/>
              </a:rPr>
              <a:t/>
            </a:r>
            <a:br>
              <a:rPr lang="ru-RU" sz="2200" b="1" dirty="0">
                <a:latin typeface="Cambria" pitchFamily="18" charset="0"/>
              </a:rPr>
            </a:br>
            <a:endParaRPr lang="ru-RU" sz="2200" b="1" dirty="0">
              <a:latin typeface="Cambria" pitchFamily="18" charset="0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251520" y="260649"/>
            <a:ext cx="1368152" cy="12241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 txBox="1">
            <a:spLocks/>
          </p:cNvSpPr>
          <p:nvPr/>
        </p:nvSpPr>
        <p:spPr>
          <a:xfrm>
            <a:off x="0" y="1484785"/>
            <a:ext cx="1944216" cy="570669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3815">
              <a:spcBef>
                <a:spcPts val="130"/>
              </a:spcBef>
            </a:pPr>
            <a:r>
              <a:rPr lang="ru-RU" sz="2000" b="1" dirty="0" err="1"/>
              <a:t>Доброшкола</a:t>
            </a:r>
            <a:endParaRPr lang="ru-RU" sz="2000" b="1" dirty="0"/>
          </a:p>
          <a:p>
            <a:pPr marL="43815" marR="37465">
              <a:spcBef>
                <a:spcPts val="30"/>
              </a:spcBef>
            </a:pPr>
            <a:r>
              <a:rPr lang="ru-RU" sz="1600" dirty="0">
                <a:solidFill>
                  <a:srgbClr val="E94E0F"/>
                </a:solidFill>
              </a:rPr>
              <a:t>Всё получится!</a:t>
            </a:r>
            <a:endParaRPr lang="ru-RU" sz="1600" dirty="0"/>
          </a:p>
        </p:txBody>
      </p:sp>
      <p:sp>
        <p:nvSpPr>
          <p:cNvPr id="6" name="object 4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2153760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Результаты реализации </a:t>
            </a:r>
            <a:r>
              <a:rPr lang="ru-RU" sz="2400" b="1" dirty="0"/>
              <a:t>мероприятия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«</a:t>
            </a:r>
            <a:r>
              <a:rPr lang="ru-RU" sz="2400" b="1" dirty="0"/>
              <a:t>Обновление материально-технической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</a:t>
            </a:r>
            <a:r>
              <a:rPr lang="ru-RU" sz="2400" b="1" dirty="0" smtClean="0"/>
              <a:t>                                                               в </a:t>
            </a:r>
            <a:r>
              <a:rPr lang="ru-RU" sz="2400" b="1" dirty="0"/>
              <a:t>рамках федерального проекта «Современная школа» </a:t>
            </a:r>
            <a:r>
              <a:rPr lang="ru-RU" sz="2400" b="1" dirty="0" smtClean="0"/>
              <a:t>                                                национального </a:t>
            </a:r>
            <a:r>
              <a:rPr lang="ru-RU" sz="2400" b="1" dirty="0"/>
              <a:t>проекта «Образование» 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344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509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4"/>
          <p:cNvSpPr txBox="1">
            <a:spLocks/>
          </p:cNvSpPr>
          <p:nvPr/>
        </p:nvSpPr>
        <p:spPr>
          <a:xfrm>
            <a:off x="1259632" y="316055"/>
            <a:ext cx="1475656" cy="570669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3815">
              <a:spcBef>
                <a:spcPts val="130"/>
              </a:spcBef>
            </a:pPr>
            <a:r>
              <a:rPr lang="ru-RU" sz="2000" b="1" dirty="0" err="1"/>
              <a:t>Доброшкола</a:t>
            </a:r>
            <a:endParaRPr lang="ru-RU" sz="2000" b="1" dirty="0"/>
          </a:p>
          <a:p>
            <a:pPr marL="43815" marR="37465">
              <a:spcBef>
                <a:spcPts val="30"/>
              </a:spcBef>
            </a:pPr>
            <a:r>
              <a:rPr lang="ru-RU" sz="1600" dirty="0">
                <a:solidFill>
                  <a:srgbClr val="E94E0F"/>
                </a:solidFill>
              </a:rPr>
              <a:t>Всё получится!</a:t>
            </a:r>
            <a:endParaRPr lang="ru-RU" sz="1600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79512" y="1124744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915816" y="188640"/>
            <a:ext cx="6120680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Кабинеты психолого-педагогического сопровождения и коррекционной работы оснащены современной и удобной мебелью для индивидуальных и групповых занятий. </a:t>
            </a:r>
            <a:br>
              <a:rPr lang="ru-RU" sz="1900" b="1" dirty="0" smtClean="0"/>
            </a:br>
            <a:r>
              <a:rPr lang="ru-RU" sz="2000" b="1" dirty="0" smtClean="0"/>
              <a:t>Кабинет </a:t>
            </a:r>
            <a:r>
              <a:rPr lang="ru-RU" sz="2000" b="1" dirty="0"/>
              <a:t>учителя-дефектолога</a:t>
            </a:r>
          </a:p>
        </p:txBody>
      </p:sp>
      <p:pic>
        <p:nvPicPr>
          <p:cNvPr id="16386" name="Picture 2" descr="C:\Users\пользователь\Desktop\нацпроект\конкурс 2 этап\фото1\IMG_76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"/>
          <a:stretch/>
        </p:blipFill>
        <p:spPr bwMode="auto">
          <a:xfrm>
            <a:off x="1030412" y="1412776"/>
            <a:ext cx="7348958" cy="508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28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555580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Учебные  мастерские и кабинеты дополнительного образования оснащены бытовой </a:t>
            </a:r>
            <a:r>
              <a:rPr lang="ru-RU" sz="1900" b="1" dirty="0" smtClean="0">
                <a:latin typeface="+mn-lt"/>
              </a:rPr>
              <a:t>техникой и посудой </a:t>
            </a:r>
            <a:r>
              <a:rPr lang="ru-RU" sz="1900" b="1" kern="50" dirty="0" smtClean="0">
                <a:latin typeface="+mn-lt"/>
                <a:ea typeface="Andale Sans UI"/>
              </a:rPr>
              <a:t>для профессионального трудового обучения                     по востребованным на рынке труда профессиям</a:t>
            </a:r>
            <a:r>
              <a:rPr lang="ru-RU" sz="1900" b="1" dirty="0" smtClean="0">
                <a:latin typeface="+mn-lt"/>
              </a:rPr>
              <a:t>. </a:t>
            </a:r>
            <a:r>
              <a:rPr lang="ru-RU" sz="1900" b="1" dirty="0" smtClean="0"/>
              <a:t/>
            </a:r>
            <a:br>
              <a:rPr lang="ru-RU" sz="1900" b="1" dirty="0" smtClean="0"/>
            </a:br>
            <a:r>
              <a:rPr lang="ru-RU" sz="2000" b="1" dirty="0" smtClean="0"/>
              <a:t>Учебная мастерская по профилю МОП/кабинет объединения ДО </a:t>
            </a:r>
            <a:r>
              <a:rPr lang="ru-RU" sz="2000" b="1" dirty="0"/>
              <a:t>по профилю изобразительное искусство</a:t>
            </a:r>
          </a:p>
        </p:txBody>
      </p:sp>
      <p:pic>
        <p:nvPicPr>
          <p:cNvPr id="17411" name="Picture 3" descr="C:\Users\пользователь\Desktop\нацпроект\конкурс 2 этап\фото3\IMG_77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71" y="1534113"/>
            <a:ext cx="4364257" cy="29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пользователь\Desktop\нацпроект\конкурс 2 этап\фото3\IMG_77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266" y="4585829"/>
            <a:ext cx="2493640" cy="224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пользователь\Desktop\нацпроект\конкурс 2 этап\фото4\IMG_75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39" y="1534112"/>
            <a:ext cx="4622009" cy="291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5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755576" y="286121"/>
            <a:ext cx="8388424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Учебные  мастерские и кабинеты </a:t>
            </a:r>
            <a:r>
              <a:rPr lang="ru-RU" sz="1900" b="1" dirty="0"/>
              <a:t>дополнительного </a:t>
            </a:r>
            <a:r>
              <a:rPr lang="ru-RU" sz="1900" b="1" dirty="0" smtClean="0"/>
              <a:t>образования имеют специальное оборудование для </a:t>
            </a:r>
            <a:r>
              <a:rPr lang="ru-RU" sz="1900" b="1" dirty="0"/>
              <a:t>приготовления </a:t>
            </a:r>
            <a:r>
              <a:rPr lang="ru-RU" sz="1900" b="1" dirty="0" smtClean="0"/>
              <a:t>пищи: </a:t>
            </a:r>
            <a:r>
              <a:rPr lang="ru-RU" sz="1900" b="1" dirty="0"/>
              <a:t>конвекционная печь, </a:t>
            </a:r>
            <a:r>
              <a:rPr lang="ru-RU" sz="1900" b="1" dirty="0" err="1"/>
              <a:t>мультиварка</a:t>
            </a:r>
            <a:r>
              <a:rPr lang="ru-RU" sz="1900" b="1" dirty="0"/>
              <a:t>-скороварка, блендер, миксер, мясорубка, набор </a:t>
            </a:r>
            <a:r>
              <a:rPr lang="ru-RU" sz="1900" b="1" dirty="0" smtClean="0"/>
              <a:t>посуды. </a:t>
            </a:r>
            <a:br>
              <a:rPr lang="ru-RU" sz="1900" b="1" dirty="0" smtClean="0"/>
            </a:br>
            <a:r>
              <a:rPr lang="ru-RU" sz="1800" b="1" dirty="0" smtClean="0"/>
              <a:t>Учебная </a:t>
            </a:r>
            <a:r>
              <a:rPr lang="ru-RU" sz="1800" b="1" dirty="0"/>
              <a:t>мастерская по профилю поварское дело/кабинет объединения ДО по профилю декоративно-прикладное творчество</a:t>
            </a:r>
          </a:p>
        </p:txBody>
      </p:sp>
      <p:pic>
        <p:nvPicPr>
          <p:cNvPr id="18434" name="Picture 2" descr="C:\Users\пользователь\Desktop\нацпроект\конкурс 2 этап\фото5\IMG_77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29" y="2146250"/>
            <a:ext cx="4947373" cy="329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пользователь\Desktop\нацпроект\конкурс 2 этап\фото5\IMG_77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017" y="1412775"/>
            <a:ext cx="3678551" cy="245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пользователь\Desktop\нацпроект\конкурс 2 этап\фото5\IMG_77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017" y="4077072"/>
            <a:ext cx="3678552" cy="245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66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115616" y="286121"/>
            <a:ext cx="8028384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Учебные мастерские и кабинеты </a:t>
            </a:r>
            <a:r>
              <a:rPr lang="ru-RU" sz="1900" b="1" dirty="0"/>
              <a:t>дополнительного образования </a:t>
            </a:r>
            <a:r>
              <a:rPr lang="ru-RU" sz="1900" b="1" dirty="0" smtClean="0"/>
              <a:t>оснащены                 новым современным оборудованием                                                                             (</a:t>
            </a:r>
            <a:r>
              <a:rPr lang="ru-RU" sz="1900" b="1" dirty="0"/>
              <a:t>сушильный шкаф, </a:t>
            </a:r>
            <a:r>
              <a:rPr lang="ru-RU" sz="1900" b="1" dirty="0" smtClean="0"/>
              <a:t>настольные </a:t>
            </a:r>
            <a:r>
              <a:rPr lang="ru-RU" sz="1900" b="1" dirty="0" err="1"/>
              <a:t>турнетки</a:t>
            </a:r>
            <a:r>
              <a:rPr lang="ru-RU" sz="1900" b="1" dirty="0"/>
              <a:t>, </a:t>
            </a:r>
            <a:r>
              <a:rPr lang="ru-RU" sz="1900" b="1" dirty="0" smtClean="0"/>
              <a:t>гончарные </a:t>
            </a:r>
            <a:r>
              <a:rPr lang="ru-RU" sz="1900" b="1" dirty="0"/>
              <a:t>круги) . </a:t>
            </a:r>
            <a:r>
              <a:rPr lang="ru-RU" sz="1900" b="1" dirty="0" smtClean="0"/>
              <a:t/>
            </a:r>
            <a:br>
              <a:rPr lang="ru-RU" sz="1900" b="1" dirty="0" smtClean="0"/>
            </a:br>
            <a:r>
              <a:rPr lang="ru-RU" sz="1900" b="1" dirty="0" smtClean="0"/>
              <a:t>Учебная </a:t>
            </a:r>
            <a:r>
              <a:rPr lang="ru-RU" sz="1900" b="1" dirty="0"/>
              <a:t>мастерская и кабинет объединения ДО </a:t>
            </a:r>
            <a:r>
              <a:rPr lang="ru-RU" sz="1900" b="1" dirty="0" smtClean="0"/>
              <a:t>по </a:t>
            </a:r>
            <a:r>
              <a:rPr lang="ru-RU" sz="1900" b="1" dirty="0"/>
              <a:t>профилю гончарное дело</a:t>
            </a:r>
          </a:p>
        </p:txBody>
      </p:sp>
      <p:pic>
        <p:nvPicPr>
          <p:cNvPr id="19459" name="Picture 3" descr="C:\Users\пользователь\Desktop\нацпроект\конкурс 2 этап\фото5\IMG_77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35225"/>
            <a:ext cx="2259065" cy="236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пользователь\Desktop\нацпроект\конкурс 2 этап\фото5\IMG_77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354910"/>
            <a:ext cx="4193618" cy="279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пользователь\Desktop\нацпроект\конкурс 2 этап\фото5\IMG_77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0" y="3212976"/>
            <a:ext cx="5079941" cy="338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19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403648" y="286121"/>
            <a:ext cx="7740352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В рамках Национального проекта «Образование» в учебные мастерские и кабинеты </a:t>
            </a:r>
            <a:r>
              <a:rPr lang="ru-RU" sz="1900" b="1" dirty="0"/>
              <a:t>дополнительного </a:t>
            </a:r>
            <a:r>
              <a:rPr lang="ru-RU" sz="1900" b="1" dirty="0" smtClean="0"/>
              <a:t>образования  приобретены проекторы, экраны, </a:t>
            </a:r>
            <a:r>
              <a:rPr lang="ru-RU" sz="1900" b="1" dirty="0"/>
              <a:t>ноутбуки, планшеты, наборы </a:t>
            </a:r>
            <a:r>
              <a:rPr lang="ru-RU" sz="1900" b="1" dirty="0" smtClean="0"/>
              <a:t>конструкторов LEGO </a:t>
            </a:r>
            <a:r>
              <a:rPr lang="ru-RU" sz="1900" b="1" dirty="0"/>
              <a:t>. </a:t>
            </a:r>
            <a:br>
              <a:rPr lang="ru-RU" sz="1900" b="1" dirty="0"/>
            </a:br>
            <a:r>
              <a:rPr lang="ru-RU" sz="1900" b="1" dirty="0"/>
              <a:t>Кабинет объединения ДО по профилю робототехника (техническое творчество)</a:t>
            </a:r>
          </a:p>
        </p:txBody>
      </p:sp>
      <p:pic>
        <p:nvPicPr>
          <p:cNvPr id="20482" name="Picture 2" descr="C:\Users\пользователь\Desktop\нацпроект\конкурс 2 этап\фото3\IMG_77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6" y="1412776"/>
            <a:ext cx="4427984" cy="266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пользователь\Desktop\нацпроект\конкурс 2 этап\фото3\IMG_77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88274"/>
            <a:ext cx="5724128" cy="344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17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043608" y="188640"/>
            <a:ext cx="8100392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В учебные  мастерские и кабинеты дополнительного образования приобретено </a:t>
            </a:r>
            <a:r>
              <a:rPr lang="ru-RU" sz="1900" b="1" dirty="0"/>
              <a:t>новое современное </a:t>
            </a:r>
            <a:r>
              <a:rPr lang="ru-RU" sz="1900" b="1" dirty="0" smtClean="0"/>
              <a:t>музыкальное оборудование (аудиосистема SONY</a:t>
            </a:r>
            <a:r>
              <a:rPr lang="ru-RU" sz="1900" b="1" dirty="0"/>
              <a:t>, </a:t>
            </a:r>
            <a:r>
              <a:rPr lang="ru-RU" sz="1900" b="1" dirty="0" smtClean="0"/>
              <a:t>микрофонная радиосистема, микшер). </a:t>
            </a:r>
            <a:r>
              <a:rPr lang="ru-RU" sz="1900" b="1" dirty="0"/>
              <a:t/>
            </a:r>
            <a:br>
              <a:rPr lang="ru-RU" sz="1900" b="1" dirty="0"/>
            </a:br>
            <a:r>
              <a:rPr lang="ru-RU" sz="1900" b="1" dirty="0"/>
              <a:t>Кабинет объединения ДО по профилю музыка</a:t>
            </a:r>
            <a:br>
              <a:rPr lang="ru-RU" sz="1900" b="1" dirty="0"/>
            </a:br>
            <a:r>
              <a:rPr lang="ru-RU" sz="1900" b="1" dirty="0"/>
              <a:t> (музыкальное творчество)</a:t>
            </a:r>
          </a:p>
        </p:txBody>
      </p:sp>
      <p:pic>
        <p:nvPicPr>
          <p:cNvPr id="21506" name="Picture 2" descr="C:\Users\пользователь\Desktop\нацпроект\конкурс 2 этап\фото3\IMG_77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0" y="1362630"/>
            <a:ext cx="4386064" cy="292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пользователь\Desktop\нацпроект\конкурс 2 этап\фото3\IMG_77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3" y="3212976"/>
            <a:ext cx="5250030" cy="350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63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971600" y="286121"/>
            <a:ext cx="8172400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Учебные  мастерские и кабинеты дополнительного образования оснащены </a:t>
            </a:r>
            <a:r>
              <a:rPr lang="ru-RU" sz="1900" b="1" dirty="0"/>
              <a:t>хореографическими станками, магнитолой, </a:t>
            </a:r>
            <a:r>
              <a:rPr lang="ru-RU" sz="1900" b="1" dirty="0" smtClean="0"/>
              <a:t>проектором </a:t>
            </a:r>
            <a:r>
              <a:rPr lang="ru-RU" sz="1900" b="1" dirty="0"/>
              <a:t>и </a:t>
            </a:r>
            <a:r>
              <a:rPr lang="ru-RU" sz="1900" b="1" dirty="0" smtClean="0"/>
              <a:t>проекционным экраном </a:t>
            </a:r>
            <a:r>
              <a:rPr lang="ru-RU" sz="1900" b="1" dirty="0"/>
              <a:t>. </a:t>
            </a:r>
            <a:br>
              <a:rPr lang="ru-RU" sz="1900" b="1" dirty="0"/>
            </a:br>
            <a:r>
              <a:rPr lang="ru-RU" sz="1900" b="1" dirty="0"/>
              <a:t>Кабинет объединения ДО по профилю ритмика</a:t>
            </a:r>
            <a:br>
              <a:rPr lang="ru-RU" sz="1900" b="1" dirty="0"/>
            </a:br>
            <a:r>
              <a:rPr lang="ru-RU" sz="1900" b="1" dirty="0"/>
              <a:t> (хореографическое творчество)</a:t>
            </a:r>
          </a:p>
        </p:txBody>
      </p:sp>
      <p:pic>
        <p:nvPicPr>
          <p:cNvPr id="22531" name="Picture 3" descr="C:\Users\пользователь\Desktop\нацпроект\конкурс 2 этап\фото2\IMG_76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281" y="1393498"/>
            <a:ext cx="4564508" cy="304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пользователь\Desktop\нацпроект\конкурс 2 этап\фото2\IMG_76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30" y="3441028"/>
            <a:ext cx="4949518" cy="330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42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683568" y="286121"/>
            <a:ext cx="8460432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Учебные кабинеты и помещения для организации качественного доступного образования оснащены новыми компьютерами, интерактивной доской, оргтехникой. </a:t>
            </a:r>
            <a:r>
              <a:rPr lang="ru-RU" sz="1900" b="1" dirty="0"/>
              <a:t/>
            </a:r>
            <a:br>
              <a:rPr lang="ru-RU" sz="1900" b="1" dirty="0"/>
            </a:br>
            <a:r>
              <a:rPr lang="ru-RU" sz="1900" b="1" dirty="0"/>
              <a:t>Компьютерный класс/помещение организации </a:t>
            </a:r>
            <a:br>
              <a:rPr lang="ru-RU" sz="1900" b="1" dirty="0"/>
            </a:br>
            <a:r>
              <a:rPr lang="ru-RU" sz="1900" b="1" dirty="0"/>
              <a:t>дистанционного обучения</a:t>
            </a:r>
          </a:p>
        </p:txBody>
      </p:sp>
      <p:pic>
        <p:nvPicPr>
          <p:cNvPr id="23554" name="Picture 2" descr="C:\Users\пользователь\Desktop\нацпроект\конкурс 2 этап\фото3\IMG_77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"/>
          <a:stretch/>
        </p:blipFill>
        <p:spPr bwMode="auto">
          <a:xfrm>
            <a:off x="3245227" y="2420888"/>
            <a:ext cx="5898773" cy="340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пользователь\Desktop\нацпроект\конкурс 2 этап\фото3\IMG_77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8905"/>
            <a:ext cx="3488481" cy="232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пользователь\Desktop\нацпроект\конкурс 2 этап\фото3\IMG_77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" y="4430139"/>
            <a:ext cx="3452590" cy="242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87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509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4"/>
          <p:cNvSpPr txBox="1">
            <a:spLocks/>
          </p:cNvSpPr>
          <p:nvPr/>
        </p:nvSpPr>
        <p:spPr>
          <a:xfrm>
            <a:off x="1259632" y="316055"/>
            <a:ext cx="1475656" cy="570669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3815">
              <a:spcBef>
                <a:spcPts val="130"/>
              </a:spcBef>
            </a:pPr>
            <a:r>
              <a:rPr lang="ru-RU" sz="2000" b="1" dirty="0" err="1"/>
              <a:t>Доброшкола</a:t>
            </a:r>
            <a:endParaRPr lang="ru-RU" sz="2000" b="1" dirty="0"/>
          </a:p>
          <a:p>
            <a:pPr marL="43815" marR="37465">
              <a:spcBef>
                <a:spcPts val="30"/>
              </a:spcBef>
            </a:pPr>
            <a:r>
              <a:rPr lang="ru-RU" sz="1600" dirty="0">
                <a:solidFill>
                  <a:srgbClr val="E94E0F"/>
                </a:solidFill>
              </a:rPr>
              <a:t>Всё получится!</a:t>
            </a:r>
            <a:endParaRPr lang="ru-RU" sz="1600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3059832" y="286121"/>
            <a:ext cx="6084168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Учебные  кабинеты и помещения для организации качественного доступного образования оборудованы современной бытовой техникой. </a:t>
            </a:r>
            <a:r>
              <a:rPr lang="ru-RU" sz="1900" b="1" dirty="0"/>
              <a:t/>
            </a:r>
            <a:br>
              <a:rPr lang="ru-RU" sz="1900" b="1" dirty="0"/>
            </a:br>
            <a:r>
              <a:rPr lang="ru-RU" sz="1900" b="1" dirty="0"/>
              <a:t>Актовый зал</a:t>
            </a:r>
          </a:p>
        </p:txBody>
      </p:sp>
      <p:pic>
        <p:nvPicPr>
          <p:cNvPr id="24578" name="Picture 2" descr="C:\Users\пользователь\Desktop\нацпроект\конкурс 2 этап\фото3\IMG_77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7" r="2227"/>
          <a:stretch/>
        </p:blipFill>
        <p:spPr bwMode="auto">
          <a:xfrm>
            <a:off x="1210957" y="1628800"/>
            <a:ext cx="7055713" cy="460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15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547664" y="286121"/>
            <a:ext cx="7596336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Учебные кабинеты и помещения для организации качественного доступного образования оснащены спортивным и игровым оборудованием. </a:t>
            </a:r>
            <a:r>
              <a:rPr lang="ru-RU" sz="1900" b="1" dirty="0"/>
              <a:t/>
            </a:r>
            <a:br>
              <a:rPr lang="ru-RU" sz="1900" b="1" dirty="0"/>
            </a:br>
            <a:r>
              <a:rPr lang="ru-RU" sz="1900" b="1" dirty="0"/>
              <a:t>Спортивный зал для занятий физической культурой</a:t>
            </a:r>
          </a:p>
        </p:txBody>
      </p:sp>
      <p:pic>
        <p:nvPicPr>
          <p:cNvPr id="25603" name="Picture 3" descr="C:\Users\пользователь\Desktop\нацпроект\конкурс 2 этап\фото3\IMG_77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988" y="2780928"/>
            <a:ext cx="5923242" cy="394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пользователь\Desktop\нацпроект\конкурс 2 этап\фото3\IMG_77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0175"/>
            <a:ext cx="3430554" cy="344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7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753" y="5013176"/>
            <a:ext cx="919247" cy="17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179512" y="1124744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5364088" y="465324"/>
            <a:ext cx="3322712" cy="612086"/>
          </a:xfrm>
        </p:spPr>
        <p:txBody>
          <a:bodyPr>
            <a:normAutofit/>
          </a:bodyPr>
          <a:lstStyle/>
          <a:p>
            <a:r>
              <a:rPr lang="ru-RU" sz="1800" b="1" dirty="0"/>
              <a:t>ИНФРАСТРУКТУРНЫЙ ЛИСТ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5"/>
          <a:stretch/>
        </p:blipFill>
        <p:spPr bwMode="auto">
          <a:xfrm>
            <a:off x="977515" y="1301633"/>
            <a:ext cx="7091447" cy="522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09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1" name="Picture 3" descr="C:\Users\пользователь\Desktop\нацпроект\конкурс 2 этап\фото2\IMG_76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1374"/>
            <a:ext cx="8280920" cy="491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5"/>
          <p:cNvSpPr>
            <a:spLocks noGrp="1"/>
          </p:cNvSpPr>
          <p:nvPr>
            <p:ph type="title"/>
          </p:nvPr>
        </p:nvSpPr>
        <p:spPr>
          <a:xfrm>
            <a:off x="899592" y="286121"/>
            <a:ext cx="8244408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Учебные кабинеты и помещения для организации качественного </a:t>
            </a:r>
            <a:r>
              <a:rPr lang="ru-RU" sz="1900" b="1" dirty="0"/>
              <a:t>доступного </a:t>
            </a:r>
            <a:r>
              <a:rPr lang="ru-RU" sz="1900" b="1" dirty="0" smtClean="0"/>
              <a:t>образования отремонтированы и оснащены в </a:t>
            </a:r>
            <a:r>
              <a:rPr lang="ru-RU" sz="1900" b="1" dirty="0"/>
              <a:t>соответствии с </a:t>
            </a:r>
            <a:r>
              <a:rPr lang="ru-RU" sz="1900" b="1" dirty="0" smtClean="0"/>
              <a:t>дизайн-проектами. </a:t>
            </a:r>
            <a:r>
              <a:rPr lang="ru-RU" sz="1900" b="1" dirty="0"/>
              <a:t/>
            </a:r>
            <a:br>
              <a:rPr lang="ru-RU" sz="1900" b="1" dirty="0"/>
            </a:br>
            <a:r>
              <a:rPr lang="ru-RU" sz="1900" b="1" dirty="0"/>
              <a:t>Спортивный зал для занятий физической культурой, в том числе </a:t>
            </a:r>
            <a:r>
              <a:rPr lang="ru-RU" sz="1900" b="1" dirty="0" smtClean="0"/>
              <a:t>ЛФК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55776" y="1308353"/>
            <a:ext cx="410445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 smtClean="0"/>
              <a:t>Общий вид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410473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187624" y="286121"/>
            <a:ext cx="7956376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В учебные кабинеты и помещения для организации качественного доступного образования приобретены массажные тактильные и модульные коврики. </a:t>
            </a:r>
            <a:r>
              <a:rPr lang="ru-RU" sz="1900" b="1" dirty="0"/>
              <a:t/>
            </a:r>
            <a:br>
              <a:rPr lang="ru-RU" sz="1900" b="1" dirty="0"/>
            </a:br>
            <a:r>
              <a:rPr lang="ru-RU" sz="1900" b="1" dirty="0"/>
              <a:t>Спортивный зал для занятий физической </a:t>
            </a:r>
            <a:r>
              <a:rPr lang="ru-RU" sz="1900" b="1" dirty="0" smtClean="0"/>
              <a:t>культурой</a:t>
            </a:r>
            <a:r>
              <a:rPr lang="ru-RU" sz="1900" b="1" dirty="0"/>
              <a:t>, в том числе </a:t>
            </a:r>
            <a:r>
              <a:rPr lang="ru-RU" sz="1900" b="1" dirty="0" smtClean="0"/>
              <a:t>ЛФК</a:t>
            </a:r>
            <a:endParaRPr lang="ru-RU" sz="2000" b="1" dirty="0"/>
          </a:p>
        </p:txBody>
      </p:sp>
      <p:pic>
        <p:nvPicPr>
          <p:cNvPr id="26626" name="Picture 2" descr="C:\Users\пользователь\Desktop\нацпроект\конкурс 2 этап\фото2\IMG_76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-1" b="2706"/>
          <a:stretch/>
        </p:blipFill>
        <p:spPr bwMode="auto">
          <a:xfrm>
            <a:off x="894967" y="1766718"/>
            <a:ext cx="7458759" cy="497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1290057"/>
            <a:ext cx="446449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 smtClean="0"/>
              <a:t>Оборудование для командных игр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424769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79512" y="286121"/>
            <a:ext cx="8964488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Учебные  кабинеты и помещения для организации качественного доступного </a:t>
            </a:r>
            <a:r>
              <a:rPr lang="ru-RU" sz="1900" b="1" dirty="0"/>
              <a:t>образования </a:t>
            </a:r>
            <a:r>
              <a:rPr lang="ru-RU" sz="1900" b="1" dirty="0" smtClean="0"/>
              <a:t>оснащены специальным оборудованием </a:t>
            </a:r>
            <a:r>
              <a:rPr lang="ru-RU" sz="1900" b="1" dirty="0"/>
              <a:t>для занятий с </a:t>
            </a:r>
            <a:r>
              <a:rPr lang="ru-RU" sz="1900" b="1" dirty="0" smtClean="0"/>
              <a:t>детьми-инвалидами. </a:t>
            </a:r>
            <a:br>
              <a:rPr lang="ru-RU" sz="1900" b="1" dirty="0" smtClean="0"/>
            </a:br>
            <a:r>
              <a:rPr lang="ru-RU" sz="1900" b="1" dirty="0" smtClean="0"/>
              <a:t>Спортивный </a:t>
            </a:r>
            <a:r>
              <a:rPr lang="ru-RU" sz="1900" b="1" dirty="0"/>
              <a:t>зал для занятий физической культурой, в том числе </a:t>
            </a:r>
            <a:r>
              <a:rPr lang="ru-RU" sz="1900" b="1" dirty="0" smtClean="0"/>
              <a:t>ЛФК</a:t>
            </a:r>
            <a:endParaRPr lang="ru-RU" sz="2000" b="1" dirty="0"/>
          </a:p>
        </p:txBody>
      </p:sp>
      <p:pic>
        <p:nvPicPr>
          <p:cNvPr id="26627" name="Picture 3" descr="C:\Users\пользователь\Desktop\нацпроект\конкурс 2 этап\фото2\IMG_76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367" y="3990440"/>
            <a:ext cx="3678744" cy="272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пользователь\Desktop\нацпроект\конкурс 2 этап\фото2\IMG_76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8" y="1414741"/>
            <a:ext cx="3023929" cy="278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7984" y="1420952"/>
            <a:ext cx="4176464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 smtClean="0"/>
              <a:t>Приобретено специальное оборудование для занятий с детьми-инвалидами: </a:t>
            </a:r>
          </a:p>
          <a:p>
            <a:pPr marL="285750" indent="-285750">
              <a:buFontTx/>
              <a:buChar char="-"/>
            </a:pPr>
            <a:r>
              <a:rPr lang="ru-RU" sz="1700" dirty="0" smtClean="0"/>
              <a:t>гимнастический треугольник для индивидуальных занятий;</a:t>
            </a:r>
          </a:p>
          <a:p>
            <a:pPr marL="285750" indent="-285750">
              <a:buFontTx/>
              <a:buChar char="-"/>
            </a:pPr>
            <a:r>
              <a:rPr lang="ru-RU" sz="1700" dirty="0" smtClean="0"/>
              <a:t>тренажер Гросса;</a:t>
            </a:r>
          </a:p>
          <a:p>
            <a:pPr marL="285750" indent="-285750">
              <a:buFontTx/>
              <a:buChar char="-"/>
            </a:pPr>
            <a:r>
              <a:rPr lang="ru-RU" sz="1700" dirty="0" smtClean="0"/>
              <a:t>игра «</a:t>
            </a:r>
            <a:r>
              <a:rPr lang="ru-RU" sz="1700" dirty="0" err="1" smtClean="0"/>
              <a:t>Бочча</a:t>
            </a:r>
            <a:r>
              <a:rPr lang="ru-RU" sz="1700" dirty="0" smtClean="0"/>
              <a:t>» для развития соревновательных навыков у детей-инвалидов и детей с нарушением опорно-двигательного аппарата</a:t>
            </a:r>
            <a:endParaRPr lang="ru-RU" sz="1700" dirty="0"/>
          </a:p>
        </p:txBody>
      </p:sp>
      <p:pic>
        <p:nvPicPr>
          <p:cNvPr id="1026" name="Picture 2" descr="C:\Users\пользователь\Downloads\Гросс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990440"/>
            <a:ext cx="3622715" cy="273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59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600" cy="2376264"/>
          </a:xfrm>
        </p:spPr>
        <p:txBody>
          <a:bodyPr>
            <a:normAutofit fontScale="90000"/>
          </a:bodyPr>
          <a:lstStyle/>
          <a:p>
            <a: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Приглашаем к сотрудничеству:</a:t>
            </a:r>
            <a:b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http://gbou-egorova.ru/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schinternat</a:t>
            </a:r>
            <a:r>
              <a:rPr lang="ru-RU" altLang="ru-RU" sz="3200" u="sng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_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nkb@samara.edu.ru</a:t>
            </a:r>
            <a: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350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124744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5364088" y="465324"/>
            <a:ext cx="3322712" cy="612086"/>
          </a:xfrm>
        </p:spPr>
        <p:txBody>
          <a:bodyPr>
            <a:normAutofit/>
          </a:bodyPr>
          <a:lstStyle/>
          <a:p>
            <a:r>
              <a:rPr lang="ru-RU" sz="1800" b="1" dirty="0"/>
              <a:t>ИНФРАСТРУКТУРНЫЙ ЛИСТ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628800"/>
            <a:ext cx="4565065" cy="326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342" y="1675394"/>
            <a:ext cx="448165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753" y="5127991"/>
            <a:ext cx="919247" cy="17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08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124744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5364088" y="465324"/>
            <a:ext cx="3322712" cy="612086"/>
          </a:xfrm>
        </p:spPr>
        <p:txBody>
          <a:bodyPr>
            <a:normAutofit/>
          </a:bodyPr>
          <a:lstStyle/>
          <a:p>
            <a:r>
              <a:rPr lang="ru-RU" sz="1800" b="1" dirty="0"/>
              <a:t>ИНФРАСТРУКТУРНЫЙ ЛИСТ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13612"/>
            <a:ext cx="4458929" cy="320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164" y="1813612"/>
            <a:ext cx="4480066" cy="3220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753" y="5147025"/>
            <a:ext cx="919247" cy="17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212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124744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5364088" y="465324"/>
            <a:ext cx="3322712" cy="612086"/>
          </a:xfrm>
        </p:spPr>
        <p:txBody>
          <a:bodyPr>
            <a:normAutofit/>
          </a:bodyPr>
          <a:lstStyle/>
          <a:p>
            <a:r>
              <a:rPr lang="ru-RU" sz="1800" b="1" dirty="0"/>
              <a:t>ИНФРАСТРУКТУРНЫЙ ЛИСТ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84594"/>
            <a:ext cx="4241477" cy="301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0" y="1204371"/>
            <a:ext cx="4263158" cy="3019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950467"/>
            <a:ext cx="5951190" cy="291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753" y="5147025"/>
            <a:ext cx="919247" cy="17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07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124744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4987767" y="1241037"/>
            <a:ext cx="3322712" cy="61208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Образец дизайн-проекта. 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3</a:t>
            </a:r>
            <a:r>
              <a:rPr lang="en-US" sz="2000" b="1" dirty="0"/>
              <a:t>D </a:t>
            </a:r>
            <a:r>
              <a:rPr lang="ru-RU" sz="2000" b="1" dirty="0"/>
              <a:t>моделирование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0" y="1158489"/>
            <a:ext cx="4008117" cy="57388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555" y="5013176"/>
            <a:ext cx="919247" cy="17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0032" y="2174584"/>
            <a:ext cx="396044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dirty="0" smtClean="0"/>
              <a:t>В дизайн-проект в соответствии                     с рекомендациями организаторов конкурса были внесены коррективы,                 а именно:</a:t>
            </a:r>
          </a:p>
          <a:p>
            <a:pPr marL="285750" indent="-285750">
              <a:buFontTx/>
              <a:buChar char="-"/>
            </a:pPr>
            <a:r>
              <a:rPr lang="ru-RU" sz="1700" dirty="0" smtClean="0"/>
              <a:t>выбрана более светлая световая гамма;</a:t>
            </a:r>
          </a:p>
          <a:p>
            <a:pPr marL="285750" indent="-285750">
              <a:buFontTx/>
              <a:buChar char="-"/>
            </a:pPr>
            <a:r>
              <a:rPr lang="ru-RU" sz="1700" dirty="0" smtClean="0"/>
              <a:t>убран логотип со стены;</a:t>
            </a:r>
          </a:p>
          <a:p>
            <a:pPr marL="285750" indent="-285750">
              <a:buFontTx/>
              <a:buChar char="-"/>
            </a:pPr>
            <a:r>
              <a:rPr lang="ru-RU" sz="1700" dirty="0" smtClean="0"/>
              <a:t>незначительно изменено расположение оборудования в зале.</a:t>
            </a:r>
          </a:p>
        </p:txBody>
      </p:sp>
      <p:sp>
        <p:nvSpPr>
          <p:cNvPr id="7" name="Заголовок 15"/>
          <p:cNvSpPr txBox="1">
            <a:spLocks/>
          </p:cNvSpPr>
          <p:nvPr/>
        </p:nvSpPr>
        <p:spPr>
          <a:xfrm>
            <a:off x="3028853" y="258153"/>
            <a:ext cx="5760640" cy="897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На каждое учебное помещение                                  был составлен дизайн-проект. </a:t>
            </a:r>
            <a:br>
              <a:rPr lang="ru-RU" sz="3600" b="1" dirty="0" smtClean="0"/>
            </a:b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98542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124744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5"/>
          <a:stretch/>
        </p:blipFill>
        <p:spPr bwMode="auto">
          <a:xfrm>
            <a:off x="2771800" y="1139877"/>
            <a:ext cx="5296724" cy="573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753" y="5013176"/>
            <a:ext cx="919247" cy="17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5"/>
          <p:cNvSpPr txBox="1">
            <a:spLocks/>
          </p:cNvSpPr>
          <p:nvPr/>
        </p:nvSpPr>
        <p:spPr>
          <a:xfrm>
            <a:off x="-252536" y="1412776"/>
            <a:ext cx="3322712" cy="61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/>
              <a:t>Образец дизайн-проекта. </a:t>
            </a:r>
            <a:br>
              <a:rPr lang="ru-RU" sz="2000" b="1" dirty="0" smtClean="0"/>
            </a:br>
            <a:r>
              <a:rPr lang="ru-RU" sz="2000" b="1" dirty="0" smtClean="0"/>
              <a:t>2</a:t>
            </a:r>
            <a:r>
              <a:rPr lang="en-US" sz="2000" b="1" dirty="0" smtClean="0"/>
              <a:t>D </a:t>
            </a:r>
            <a:r>
              <a:rPr lang="ru-RU" sz="2000" b="1" dirty="0" smtClean="0"/>
              <a:t>моделирование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51148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124744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71800" y="274638"/>
            <a:ext cx="6120680" cy="612086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>
                <a:solidFill>
                  <a:prstClr val="black"/>
                </a:solidFill>
              </a:rPr>
              <a:t>Кабинеты психолого-педагогического сопровождения и коррекционной работы оснащены профессиональным столом психолога, современной мебелью. </a:t>
            </a:r>
            <a:br>
              <a:rPr lang="ru-RU" sz="1900" b="1" dirty="0" smtClean="0">
                <a:solidFill>
                  <a:prstClr val="black"/>
                </a:solidFill>
              </a:rPr>
            </a:br>
            <a:r>
              <a:rPr lang="ru-RU" sz="2000" b="1" dirty="0" smtClean="0"/>
              <a:t>Сенсорная комната (психоэмоциональная разгрузка)</a:t>
            </a:r>
            <a:endParaRPr lang="ru-RU" sz="2000" b="1" dirty="0"/>
          </a:p>
        </p:txBody>
      </p:sp>
      <p:pic>
        <p:nvPicPr>
          <p:cNvPr id="4098" name="Picture 2" descr="C:\Users\пользователь\Desktop\нацпроект\конкурс 2 этап\фото5\IMG_76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57" y="1287014"/>
            <a:ext cx="7164625" cy="503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7" y="188640"/>
            <a:ext cx="8509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ject 4"/>
          <p:cNvSpPr txBox="1">
            <a:spLocks/>
          </p:cNvSpPr>
          <p:nvPr/>
        </p:nvSpPr>
        <p:spPr>
          <a:xfrm>
            <a:off x="1187624" y="316055"/>
            <a:ext cx="1475656" cy="570669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3815">
              <a:spcBef>
                <a:spcPts val="130"/>
              </a:spcBef>
            </a:pPr>
            <a:r>
              <a:rPr lang="ru-RU" sz="2000" b="1" dirty="0" err="1"/>
              <a:t>Доброшкола</a:t>
            </a:r>
            <a:endParaRPr lang="ru-RU" sz="2000" b="1" dirty="0"/>
          </a:p>
          <a:p>
            <a:pPr marL="43815" marR="37465">
              <a:spcBef>
                <a:spcPts val="30"/>
              </a:spcBef>
            </a:pPr>
            <a:r>
              <a:rPr lang="ru-RU" sz="1600" dirty="0">
                <a:solidFill>
                  <a:srgbClr val="E94E0F"/>
                </a:solidFill>
              </a:rPr>
              <a:t>Всё получится!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8042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552</Words>
  <Application>Microsoft Office PowerPoint</Application>
  <PresentationFormat>Экран (4:3)</PresentationFormat>
  <Paragraphs>59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Andale Sans UI</vt:lpstr>
      <vt:lpstr>Arial</vt:lpstr>
      <vt:lpstr>Calibri</vt:lpstr>
      <vt:lpstr>Cambria</vt:lpstr>
      <vt:lpstr>Тема Office</vt:lpstr>
      <vt:lpstr>Государственное бюджетное общеобразовательное учреждение школа-интернат для обучающихся  с ограниченными возможностями здоровья    имени Героя Советского Союза И.Е.Егорова  городского округа Новокуйбышевск Самарской области</vt:lpstr>
      <vt:lpstr>  </vt:lpstr>
      <vt:lpstr>ИНФРАСТРУКТУРНЫЙ ЛИСТ</vt:lpstr>
      <vt:lpstr>ИНФРАСТРУКТУРНЫЙ ЛИСТ</vt:lpstr>
      <vt:lpstr>ИНФРАСТРУКТУРНЫЙ ЛИСТ</vt:lpstr>
      <vt:lpstr>ИНФРАСТРУКТУРНЫЙ ЛИСТ</vt:lpstr>
      <vt:lpstr>Образец дизайн-проекта.  3D моделирование</vt:lpstr>
      <vt:lpstr>Презентация PowerPoint</vt:lpstr>
      <vt:lpstr>Кабинеты психолого-педагогического сопровождения и коррекционной работы оснащены профессиональным столом психолога, современной мебелью.  Сенсорная комната (психоэмоциональная разгрузка)</vt:lpstr>
      <vt:lpstr>Кабинеты психолого-педагогического сопровождения и коррекционной работы оборудованы тактильными и фиброоптическими модулями.  Кабинет педагога-психолога</vt:lpstr>
      <vt:lpstr>Кабинеты психолого-педагогического сопровождения и коррекционной работы были отремонтированы                                       в соответствии с дизайн-проектами.  Кабинет учителя-логопеда</vt:lpstr>
      <vt:lpstr>КАБИНЕТЫ ПСИХОЛОГО-ПЕДАГОГИЧЕСКОГО СОПРОВОЖДЕНИЯ И КОРРЕКЦИОННОЙ РАБОТЫ.  Кабинет учителя-логопеда</vt:lpstr>
      <vt:lpstr>Кабинеты психолого-педагогического сопровождения и коррекционной работы оснащены дидактическими и развивающими наборами.  Кабинет учителя-логопеда</vt:lpstr>
      <vt:lpstr>Кабинеты психолого-педагогического сопровождения и коррекционной работы оборудованы                                    ортопедическим коленным стулом со спинкой .  Кабинет учителя-логопеда</vt:lpstr>
      <vt:lpstr>Кабинеты психолого-педагогического сопровождения и коррекционной работы оборудованы современной компьютерной техникой.  Кабинет учителя-логопеда</vt:lpstr>
      <vt:lpstr>В кабинетах психолого-педагогического сопровождения и коррекционной работы установлены логопедические тренажеры «Дэльфа» и программно-дидактические комплексы.  Кабинет учителя-логопеда</vt:lpstr>
      <vt:lpstr>Кабинеты психолого-педагогического сопровождения и коррекционной работы оснащены дидактическими пособиями «Сундучок логопеда».  Кабинет учителя-логопеда</vt:lpstr>
      <vt:lpstr>Кабинеты психолого-педагогического сопровождения и коррекционной работы оснащены развивающими наборами «Дары Фребеля» .  Кабинет учителя-дефектолога</vt:lpstr>
      <vt:lpstr>В кабинетах психолого-педагогического сопровождения и коррекционной работы имеется игровой набор «Нумикон» .  Кабинет учителя-дефектолога</vt:lpstr>
      <vt:lpstr>Кабинеты психолого-педагогического сопровождения и коррекционной работы оснащены современной и удобной мебелью для индивидуальных и групповых занятий.  Кабинет учителя-дефектолога</vt:lpstr>
      <vt:lpstr>Учебные  мастерские и кабинеты дополнительного образования оснащены бытовой техникой и посудой для профессионального трудового обучения                     по востребованным на рынке труда профессиям.  Учебная мастерская по профилю МОП/кабинет объединения ДО по профилю изобразительное искусство</vt:lpstr>
      <vt:lpstr>Учебные  мастерские и кабинеты дополнительного образования имеют специальное оборудование для приготовления пищи: конвекционная печь, мультиварка-скороварка, блендер, миксер, мясорубка, набор посуды.  Учебная мастерская по профилю поварское дело/кабинет объединения ДО по профилю декоративно-прикладное творчество</vt:lpstr>
      <vt:lpstr>Учебные мастерские и кабинеты дополнительного образования оснащены                 новым современным оборудованием                                                                             (сушильный шкаф, настольные турнетки, гончарные круги) .  Учебная мастерская и кабинет объединения ДО по профилю гончарное дело</vt:lpstr>
      <vt:lpstr>В рамках Национального проекта «Образование» в учебные мастерские и кабинеты дополнительного образования  приобретены проекторы, экраны, ноутбуки, планшеты, наборы конструкторов LEGO .  Кабинет объединения ДО по профилю робототехника (техническое творчество)</vt:lpstr>
      <vt:lpstr>В учебные  мастерские и кабинеты дополнительного образования приобретено новое современное музыкальное оборудование (аудиосистема SONY, микрофонная радиосистема, микшер).  Кабинет объединения ДО по профилю музыка  (музыкальное творчество)</vt:lpstr>
      <vt:lpstr>Учебные  мастерские и кабинеты дополнительного образования оснащены хореографическими станками, магнитолой, проектором и проекционным экраном .  Кабинет объединения ДО по профилю ритмика  (хореографическое творчество)</vt:lpstr>
      <vt:lpstr>Учебные кабинеты и помещения для организации качественного доступного образования оснащены новыми компьютерами, интерактивной доской, оргтехникой.  Компьютерный класс/помещение организации  дистанционного обучения</vt:lpstr>
      <vt:lpstr>Учебные  кабинеты и помещения для организации качественного доступного образования оборудованы современной бытовой техникой.  Актовый зал</vt:lpstr>
      <vt:lpstr>Учебные кабинеты и помещения для организации качественного доступного образования оснащены спортивным и игровым оборудованием.  Спортивный зал для занятий физической культурой</vt:lpstr>
      <vt:lpstr>Учебные кабинеты и помещения для организации качественного доступного образования отремонтированы и оснащены в соответствии с дизайн-проектами.  Спортивный зал для занятий физической культурой, в том числе ЛФК</vt:lpstr>
      <vt:lpstr>В учебные кабинеты и помещения для организации качественного доступного образования приобретены массажные тактильные и модульные коврики.  Спортивный зал для занятий физической культурой, в том числе ЛФК</vt:lpstr>
      <vt:lpstr>Учебные  кабинеты и помещения для организации качественного доступного образования оснащены специальным оборудованием для занятий с детьми-инвалидами.  Спортивный зал для занятий физической культурой, в том числе ЛФК</vt:lpstr>
      <vt:lpstr>Приглашаем к сотрудничеству: http://gbou-egorova.ru/  schinternat_nkb@samara.edu.ru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общеобразовательное учреждение школа-интернат для обучающихся                с ограниченными возможностями здоровья   имени Героя Советского Союза И.Е.Егорова городского округа Новокуйбышевск Самарской области</dc:title>
  <dc:creator>пользователь</dc:creator>
  <cp:lastModifiedBy>Пользователь</cp:lastModifiedBy>
  <cp:revision>60</cp:revision>
  <cp:lastPrinted>2020-09-18T12:51:04Z</cp:lastPrinted>
  <dcterms:created xsi:type="dcterms:W3CDTF">2020-09-18T12:11:36Z</dcterms:created>
  <dcterms:modified xsi:type="dcterms:W3CDTF">2020-12-15T11:40:26Z</dcterms:modified>
</cp:coreProperties>
</file>