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58" r:id="rId5"/>
    <p:sldId id="260" r:id="rId6"/>
    <p:sldId id="267" r:id="rId7"/>
    <p:sldId id="268" r:id="rId8"/>
    <p:sldId id="262" r:id="rId9"/>
    <p:sldId id="265" r:id="rId10"/>
    <p:sldId id="264" r:id="rId11"/>
    <p:sldId id="266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54A12-CA0A-4866-B342-E0E7D0671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6E018D-540E-4995-9AD0-66F59A92E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11CD17-428D-458D-B306-60EC7E63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94FB04-E845-42E1-82FC-21FE097B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88BA5E-081C-4D9F-B9D8-57ED27DB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9BA7E-F9F6-4767-A6BF-EA0C6469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ACA76C-2AB9-454D-90B7-22F5A6931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1AFC1F-28E0-4C9A-9B4E-F88B73E5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AEA6B-5A72-43B1-A280-A3C18C1B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201EA0-5AA3-4215-A8B9-A3111771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0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3A96A4-80D6-41DC-BAE0-B80E083B0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8CA652-8F13-4F1A-A8EF-75AAD4B46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5924ED-A756-44E3-AED1-6DF8197E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17BF8A-0892-4F72-8EED-DD653FFF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063BD0-39F0-40BD-8D29-DF3793A1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2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EC4D0-CB25-4686-850E-825FB164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DBFB8A-F20A-49B6-BDE3-C253C14F6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42361C-C93B-424F-998C-45A220BC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E44A7B-F41C-4013-B6C6-5FD57DDD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5C354-35B5-498D-8899-7A899586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5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2F00B0-1527-46CF-85A8-0613982D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6FC7EE-A4B8-4946-89EB-AFE292FB7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DC7B12-7CD9-488C-9800-1B4B337C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CA8310-3C96-4961-B2EE-5EC1C2F8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959533-75EF-4F4D-B9AD-51744158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076AF-49DD-4512-A154-91B597EE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F17B2C-749B-4A66-90C9-6C7D2DC12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F8E5A3-43AB-4657-8488-4FFC9681F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5E619-0743-4A91-9152-029B717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D229F6-2FB4-42A2-9BB5-CC420BE8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939032-45F0-48B2-945A-40CB561F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2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D4CFF8-087C-43AF-B4AD-8A195FFC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82C6A7-33FB-4CFE-B107-67F4CE2A7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EE39BF-4084-4008-A9D4-6496C81FF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AF047CC-92F4-4977-9BF1-CDB77AFFA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B918C92-692E-4183-96D8-253BCA39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9FFC5D-1BA0-4570-9AC4-F146D415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570FADC-A7A4-4B33-8DC2-0F5556A5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2191019-E68D-46FA-B4E6-3A38BD7E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0F8165-BEFE-4AE9-B309-17ECA76C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7B495E7-5990-446C-86ED-781858DC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906963-9EC7-425D-A7E1-9350F47D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1986E8B-DD7D-4738-B511-CED1D89B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4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1CFE3C-280C-4121-8BC8-647B9BFD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8515DB7-0E33-4996-9863-A66E9395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0660E6-E11C-415F-A053-5368CE05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4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D4FEA-33D7-49DD-9F78-8FB683B3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C99AD3-46BF-4216-83C4-E42A0D6A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0F1AAE-ECEF-4532-9BAB-43816065B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561844-B187-4BA5-83EB-F8C13B5E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F9FA8F-B1C7-4145-B1A7-917845A9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88240-9533-49C5-994B-B4C4A6F8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5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DBC25-E47A-4C8A-8792-F40B5C04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9012F87-0F6C-41C9-8275-EF3A3F944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D6D7BC-E94D-4C24-908C-93989686F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D63F11-8427-4A43-8A0F-98EAAF00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02B10A-9CDF-4D2C-864D-A263E8FF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5A1836-15BA-4CE5-82B0-63758D13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6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8AE0CA-DECE-4243-826F-0F110599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2835C0-E6A1-433E-8968-099E5BA9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C323F6-D5FA-4023-964A-3DDF8F3EA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5967D-868F-4503-A2AB-34F4721F0CA1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186B03-6E63-488A-8704-817EDB672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D1CEB6-2F20-45DA-8317-DDF915648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B543-AE03-410A-B677-068741C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3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628" y="1631970"/>
            <a:ext cx="10177131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одно из средств проектирования урока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ФГОС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188640"/>
            <a:ext cx="10753195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РУМО «</a:t>
            </a:r>
            <a:r>
              <a:rPr lang="ru-RU" sz="2400" dirty="0"/>
              <a:t>Проектирование современного урока в соответствии с требованиями ФАОП»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735627" y="4390200"/>
            <a:ext cx="9121013" cy="136323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0" dirty="0" smtClean="0"/>
              <a:t>Игнатьева Галина </a:t>
            </a:r>
            <a:r>
              <a:rPr lang="ru-RU" sz="2000" b="0" dirty="0"/>
              <a:t>Викторовна, </a:t>
            </a:r>
            <a:r>
              <a:rPr lang="ru-RU" sz="2000" b="0" dirty="0" smtClean="0"/>
              <a:t>учитель-дефектолог,</a:t>
            </a:r>
          </a:p>
          <a:p>
            <a:pPr algn="r"/>
            <a:r>
              <a:rPr lang="ru-RU" sz="2000" b="0" dirty="0" smtClean="0"/>
              <a:t>Козырь Татьяна Васильевна, </a:t>
            </a:r>
            <a:r>
              <a:rPr lang="ru-RU" sz="2000" b="0" dirty="0"/>
              <a:t>учитель-логопед</a:t>
            </a:r>
            <a:r>
              <a:rPr lang="ru-RU" sz="2000" b="0" dirty="0" smtClean="0"/>
              <a:t> </a:t>
            </a:r>
          </a:p>
          <a:p>
            <a:pPr algn="r"/>
            <a:r>
              <a:rPr lang="ru-RU" sz="2000" b="0" dirty="0" smtClean="0"/>
              <a:t>ГБОУ </a:t>
            </a:r>
            <a:r>
              <a:rPr lang="ru-RU" sz="2000" b="0" dirty="0" smtClean="0"/>
              <a:t>школы-интерната № 2 г.о. </a:t>
            </a:r>
            <a:r>
              <a:rPr lang="ru-RU" sz="2000" b="0" dirty="0" smtClean="0"/>
              <a:t>Жигулевск</a:t>
            </a:r>
            <a:endParaRPr lang="ru-RU" sz="2000" b="0" dirty="0" smtClean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882709" y="6253698"/>
            <a:ext cx="8736971" cy="54005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20.02.2024 г.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685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CB03C-B512-4C42-866E-4E38AC43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36097"/>
            <a:ext cx="10805160" cy="12660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Параметры,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технологических карт: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01BB0-6397-4F85-87A4-7D6DB239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89649"/>
            <a:ext cx="10973972" cy="4587313"/>
          </a:xfrm>
        </p:spPr>
        <p:txBody>
          <a:bodyPr/>
          <a:lstStyle/>
          <a:p>
            <a:pPr lvl="0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урока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каждого этапа (целеполагание),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же и подразумевается результат, который предполагаю достичь на данном этапе. Обратите внимание, цель ставлю как на каждый этап, так и на отдельный вид учебной деятельности на уроке.</a:t>
            </a:r>
          </a:p>
          <a:p>
            <a:pPr lvl="0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учителя 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обучающихся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графе обязательно акцентирую внимание на разноуровневый подход к каждой группе обучающихся, а их, как выше было сказано, три.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6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8A69238-C6FC-4E1C-BB17-1CBE74249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822743"/>
              </p:ext>
            </p:extLst>
          </p:nvPr>
        </p:nvGraphicFramePr>
        <p:xfrm>
          <a:off x="1252024" y="309488"/>
          <a:ext cx="9270609" cy="4797968"/>
        </p:xfrm>
        <a:graphic>
          <a:graphicData uri="http://schemas.openxmlformats.org/drawingml/2006/table">
            <a:tbl>
              <a:tblPr firstRow="1" firstCol="1" bandRow="1"/>
              <a:tblGrid>
                <a:gridCol w="601280">
                  <a:extLst>
                    <a:ext uri="{9D8B030D-6E8A-4147-A177-3AD203B41FA5}">
                      <a16:colId xmlns:a16="http://schemas.microsoft.com/office/drawing/2014/main" xmlns="" val="1625438847"/>
                    </a:ext>
                  </a:extLst>
                </a:gridCol>
                <a:gridCol w="1782520">
                  <a:extLst>
                    <a:ext uri="{9D8B030D-6E8A-4147-A177-3AD203B41FA5}">
                      <a16:colId xmlns:a16="http://schemas.microsoft.com/office/drawing/2014/main" xmlns="" val="477669655"/>
                    </a:ext>
                  </a:extLst>
                </a:gridCol>
                <a:gridCol w="4676685">
                  <a:extLst>
                    <a:ext uri="{9D8B030D-6E8A-4147-A177-3AD203B41FA5}">
                      <a16:colId xmlns:a16="http://schemas.microsoft.com/office/drawing/2014/main" xmlns="" val="460656549"/>
                    </a:ext>
                  </a:extLst>
                </a:gridCol>
                <a:gridCol w="2210124">
                  <a:extLst>
                    <a:ext uri="{9D8B030D-6E8A-4147-A177-3AD203B41FA5}">
                      <a16:colId xmlns:a16="http://schemas.microsoft.com/office/drawing/2014/main" xmlns="" val="502386692"/>
                    </a:ext>
                  </a:extLst>
                </a:gridCol>
              </a:tblGrid>
              <a:tr h="530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Этапы урока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обучающихся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5437297"/>
                  </a:ext>
                </a:extLst>
              </a:tr>
              <a:tr h="38165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Орг. момент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Мотивировать обучающихся на учение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Развивать навыки самоконтроля.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 речевое дыхание, снабжать организм кислородом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Слайд № 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1.Звучит мелодия, педагог приветствует обучающихся: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«Здравствуйте, ребята!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 талантливые дети! Когда-нибудь вы сами приятно поразитесь тому, какие вы умные, как много вы знаете и умеете. Удачи! В добрый путь за знаниями!»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2.Проверка готовности учебных принадлежностей.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3.Дыхательная гимнастика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Приветствуют учителя, настраиваются на учебную деятельность.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Проверяют готовность учебных принадлежностей к уроку.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Выполняют дыхательные упражнения.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269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4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1D02A14-1478-4742-99B0-BBCF8EC29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89170"/>
              </p:ext>
            </p:extLst>
          </p:nvPr>
        </p:nvGraphicFramePr>
        <p:xfrm>
          <a:off x="295421" y="0"/>
          <a:ext cx="11226020" cy="6526083"/>
        </p:xfrm>
        <a:graphic>
          <a:graphicData uri="http://schemas.openxmlformats.org/drawingml/2006/table">
            <a:tbl>
              <a:tblPr firstRow="1" firstCol="1" bandRow="1"/>
              <a:tblGrid>
                <a:gridCol w="729160">
                  <a:extLst>
                    <a:ext uri="{9D8B030D-6E8A-4147-A177-3AD203B41FA5}">
                      <a16:colId xmlns:a16="http://schemas.microsoft.com/office/drawing/2014/main" xmlns="" val="364427498"/>
                    </a:ext>
                  </a:extLst>
                </a:gridCol>
                <a:gridCol w="2157097">
                  <a:extLst>
                    <a:ext uri="{9D8B030D-6E8A-4147-A177-3AD203B41FA5}">
                      <a16:colId xmlns:a16="http://schemas.microsoft.com/office/drawing/2014/main" xmlns="" val="456465199"/>
                    </a:ext>
                  </a:extLst>
                </a:gridCol>
                <a:gridCol w="5666177">
                  <a:extLst>
                    <a:ext uri="{9D8B030D-6E8A-4147-A177-3AD203B41FA5}">
                      <a16:colId xmlns:a16="http://schemas.microsoft.com/office/drawing/2014/main" xmlns="" val="2858539139"/>
                    </a:ext>
                  </a:extLst>
                </a:gridCol>
                <a:gridCol w="2673586">
                  <a:extLst>
                    <a:ext uri="{9D8B030D-6E8A-4147-A177-3AD203B41FA5}">
                      <a16:colId xmlns:a16="http://schemas.microsoft.com/office/drawing/2014/main" xmlns="" val="3988244098"/>
                    </a:ext>
                  </a:extLst>
                </a:gridCol>
              </a:tblGrid>
              <a:tr h="6316394"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по теме урока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52" marR="22652" marT="6411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навыки контроля и самоконтроля.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умение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изученные правила на практике, используя памятки-алгоритмы правописания.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Обогащать и активизировать пассивный и активный словарь обучающихся.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 грамматический строй речи, формировать навыки словоизменения и словообразования.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52" marR="22652" marT="64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Вставьте пропущенную букву, устно подбирая проверочные слова: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Ре___ких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берё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___,  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___кие,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сколь___кие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ни___ких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но___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ках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рё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зайчи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___ка,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шу___ка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бедня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___ка, сне___,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сугро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___кий.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Правописание слов с проверяемой безударной гласной в корне слова.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Вставьте пропущенную букву, устно подбирая проверочные слова: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тр_ве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р_зовеют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кр_снеют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т_жёлыми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р_гами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зар_вел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л_сного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поб_лела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б_дняжка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Лексико-грамматическая работа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Подберите слова - признаки к предметам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боровики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(какие?)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сыроежки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(какие?)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мухоморы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(какие?)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грузди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(какие?)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рёв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(какой?)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рога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(какие?)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зайчишка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(какой?)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Укажите слова, которые описывают действия грибов: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87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боровики (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делают?)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87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сыроежки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(что делают?)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87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мухоморы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(что делают?)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387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грузди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(что делают?)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опята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(что делают?)</a:t>
                      </a: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52" marR="22652" marT="64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вспоминают правила правописания слов с парными согласными в корне и на конце слова, с безударными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гласными в корне слова.  Применяют изученные правила на практике.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группа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выполняет самостоятельно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группа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работа в парах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группа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с направляющей помощью учителя и с использованием памяток-алгоритмов правописания слов с парной согласной и безударной гласной в корне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 обогащают свой словарь, развивают грамматический строй речи через работу с текстом, нахождение ответов на вопросы.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группа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выполняет самостоятельно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группа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работа в парах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группа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с направляющей помощью учителя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52" marR="22652" marT="64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035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84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13EFE6-5C82-4955-9139-0E78A6E3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872832"/>
          </a:xfrm>
        </p:spPr>
        <p:txBody>
          <a:bodyPr>
            <a:norm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позволит учителю: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262AFE-DADE-4ED2-A708-490C0AC51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планируемые результаты ФГОС второго поколения;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формировать у учащихся универсальные учебные действия;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проектировать свою деятельность на четверть, полугодие, год посредством перехода от поурочного планирования к проектированию темы;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реализовать межпредметные связи;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диагностику достижения планируемых результатов учащимися на каждом этапе освоения темы.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6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369A4-06BC-4BE8-B795-6121B9E8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технологической карты обеспечивает условия для повышения качества обучения, так как: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A7949A-441E-4620-8777-0A1C6D4F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по освоению темы (раздела) проектируется от цели до результата;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эффективные методы работы с информацией;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поэтапная самостоятельная учебная, интеллектуально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и рефлексивная деятельность школьников;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обеспечиваются условия для применения знаний и умений в практической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8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3F071A-92EF-4060-A3A1-047A3A26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647113"/>
            <a:ext cx="10819228" cy="5529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AutoShape 2" descr="https://flowersvalley.ru/images/products/134/ae6b70b9d86a68f2fcdb61e81452a425.webp">
            <a:extLst>
              <a:ext uri="{FF2B5EF4-FFF2-40B4-BE49-F238E27FC236}">
                <a16:creationId xmlns:a16="http://schemas.microsoft.com/office/drawing/2014/main" xmlns="" id="{E667B7F0-D2E6-47DE-8BA3-1F12AF2FE0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lowersvalley.ru/images/products/134/ae6b70b9d86a68f2fcdb61e81452a425.webp">
            <a:extLst>
              <a:ext uri="{FF2B5EF4-FFF2-40B4-BE49-F238E27FC236}">
                <a16:creationId xmlns:a16="http://schemas.microsoft.com/office/drawing/2014/main" xmlns="" id="{533DE35F-7ACD-4547-85AF-D169168EF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flowersvalley.ru/images/products/134/ae6b70b9d86a68f2fcdb61e81452a425.webp">
            <a:extLst>
              <a:ext uri="{FF2B5EF4-FFF2-40B4-BE49-F238E27FC236}">
                <a16:creationId xmlns:a16="http://schemas.microsoft.com/office/drawing/2014/main" xmlns="" id="{889BCD67-2EAD-486E-AF21-2F26C5E2F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03BA3F-C7A8-40B8-AEEC-53F3C651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22" y="3429000"/>
            <a:ext cx="4513385" cy="32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0.stc.all.kpcdn.net/share/i/12/9772491/inx960x640.jpg">
            <a:extLst>
              <a:ext uri="{FF2B5EF4-FFF2-40B4-BE49-F238E27FC236}">
                <a16:creationId xmlns:a16="http://schemas.microsoft.com/office/drawing/2014/main" xmlns="" id="{14D10968-6C1B-47D6-9DC3-D6A1AF42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17" y="510734"/>
            <a:ext cx="4900045" cy="32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356AF0C-183D-45C7-A1E4-6659A999B9C4}"/>
              </a:ext>
            </a:extLst>
          </p:cNvPr>
          <p:cNvSpPr/>
          <p:nvPr/>
        </p:nvSpPr>
        <p:spPr>
          <a:xfrm>
            <a:off x="478302" y="351692"/>
            <a:ext cx="58662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«Безграмотными в 21 веке будут не те, кто не умеет читать и писать, а те, кто не умеет учиться, разучиваться и переучиваться»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73335C-17E3-4132-8193-2BF758721926}"/>
              </a:ext>
            </a:extLst>
          </p:cNvPr>
          <p:cNvSpPr/>
          <p:nvPr/>
        </p:nvSpPr>
        <p:spPr>
          <a:xfrm>
            <a:off x="3432517" y="5183784"/>
            <a:ext cx="664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мериканский философ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Элвин Тоффлер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0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20A5E2-27A0-4785-A91A-B5555A33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85" y="711200"/>
            <a:ext cx="10671629" cy="5668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способ графического проектирования урока, таблица, позволяющая структурировать урок по выбранным учителем параметрам.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дидактическом контексте она представляет проект учебного процесса, в котором представлено описание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цели до результата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инновационной технологии работы 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196753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E6AD9-0974-40DD-9940-C3AAC5DF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карте присущи следующие отличительные черты: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3F1195-8996-48F0-906C-B08811D4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257"/>
            <a:ext cx="10515600" cy="3062514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структурированность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алгоритмичность при работе с информацией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технологичность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обобщённость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7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4669588-3969-4133-961A-BAF675530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7" y="253902"/>
            <a:ext cx="4296333" cy="6076851"/>
          </a:xfrm>
        </p:spPr>
      </p:pic>
    </p:spTree>
    <p:extLst>
      <p:ext uri="{BB962C8B-B14F-4D97-AF65-F5344CB8AC3E}">
        <p14:creationId xmlns:p14="http://schemas.microsoft.com/office/powerpoint/2010/main" val="313299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2B649A-7E08-450E-9E09-C54FAACE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295422"/>
            <a:ext cx="11058378" cy="64289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3 класса с задержкой психического развития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обучающее изложение «Осенью в лесу»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развития речи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идеал: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письменную связную речь у обучающихся.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умения подробно письменно излагать содержание текста-образца, делить текст на смысловые части, составлять устный и письменный рассказ, опираясь на план.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образовательные: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умение работать с текстом, определять его основную мысль, идею, структуру, делить текст на смысловые части и озаглавливать их.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коррекционные: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связную речь обучающихся через устный пересказ и письменное изложение текста;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лексико-грамматический строй речи посредством обучения построению полного предложения с помощью опорных слов;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активизировать и обогащать словарь школьников через определение синонимов к словам из текста;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словесно-логическое мышление и мыслительные операции анализа и синтеза при делении текста на смысловые части, при определении слов-предметов, слов-действий, места, где происходит событие, в каждом предложении, при составлении связного устного рассказа, опираясь на план текста и таблицу с опорными словами.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воспитательная: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языку, познавательный интерес к окружающему миру и бережное отношение к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78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38B8E2-86A1-428B-8292-8CD3A03C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53218"/>
            <a:ext cx="11072446" cy="6400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Предметные: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определять тему и главную мысль текста; развивать умения передавать содержание текста по коллективно составленному плану; выбирать опорные слова для восстановления по ним содержания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записывать текст; развивать умение правильно писать слова на изученные орфограммы.</a:t>
            </a:r>
          </a:p>
          <a:p>
            <a:pPr marL="0" indent="0">
              <a:buNone/>
            </a:pP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Метапредметные: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овладевать способностью понимать учебную задачу урока и стремиться ее выполнять; отвечать на вопросы; обобщать собственное представление; формировать готовность слушать собеседника и вести диалог, оценивать свои достижения на уроке; соотносить изученные понятия с примерами из реальной жизни; владеть диалогической формой речи в заданной ситуации. </a:t>
            </a:r>
          </a:p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действия: 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осуществляют поиск необходимой информации (из материалов учебника, из рассказа учителя, по воспроизведению в памяти). </a:t>
            </a:r>
          </a:p>
          <a:p>
            <a:pPr marL="0" indent="0">
              <a:buNone/>
            </a:pP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Регулятивные: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ориентируются в учебнике, опорной таблице и рабочей тетради; принимают и сохраняют учебную задачу; оценивают результат своих действий, прогнозируют результаты уровня усвоения изучаемого материала. </a:t>
            </a:r>
          </a:p>
          <a:p>
            <a:pPr marL="0" indent="0">
              <a:buNone/>
            </a:pP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учатся осознавать свои возможности в учении; способность адекватно судить о причинах своего успеха или неуспеха в учении, связывая успехи с усилиями и трудолюбием. </a:t>
            </a:r>
          </a:p>
          <a:p>
            <a:pPr marL="0" indent="0">
              <a:buNone/>
            </a:pP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Коммуникативные: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 эмоциональную отзывчивость при чтении художественного произведения, учатся обмениваться мнениями, слушать другого ученика — партнера по коммуникации и учителя; согласовывать свои действия с партнером; вступать в коллективное учебное сотрудничество, принимая его правила и условия; строить понятные речевые высказывания.</a:t>
            </a:r>
          </a:p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словесный, наглядный, практический, частично-поисковый.</a:t>
            </a:r>
          </a:p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индивидуально-дифференцированный подход, применение здоровьесберегающих технологий </a:t>
            </a:r>
          </a:p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групповая.</a:t>
            </a:r>
          </a:p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ресурсы: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доска, опорная таблица для каждого обучающегося, индивидуальные карточки.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76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EC560-8F8A-44E6-AF21-AA0FCAD0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7" y="365126"/>
            <a:ext cx="10847363" cy="9431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индивидуально-дифференцированного подхода в обучении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A6DB18-CB3B-4D96-BD81-248B451E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434904"/>
            <a:ext cx="11479237" cy="521911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обучающиеся, которые не испытывают трудности при усвоении учебной программы, помощь учителя не требуется.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-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которые испытывают незначительные трудности при обучении и нуждаются в помощи учителя.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обучающиеся, которые испытывают значительные трудности при обучении и нуждаются в постоянной помощи учителя.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связи с этим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строится с учетом интеллектуальных способностей каждого ребенка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дозировка и объем учебного материала;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сложности учебного материала;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учителя при выполнении заданий;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ведущего канала восприятия;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3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5A88A5-6605-49C6-80C3-A37DBE87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633046"/>
            <a:ext cx="11254154" cy="5711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«В» классе обучается 12 учащихся, из них 4 девочек и 8 мальчиков. Обучающиеся этого класса учатся по программе школы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 (дети с задержкой психического развития).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восприятия учебной программы класс можно условно разделит на 3 группы: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(Анна, Валерия, Иван, Алексей) – обучающиеся, которые не испытывают трудности при усвоении учебной программы.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(Максим, Альбина, Ярослав, Арсений) – учащиеся, которые испытывают те или иные трудности при обучении и нуждаются в помощи учителя.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(Полина, Максим, Ярослав) – учащиеся, которые испытывают значительные трудности при обучении и нуждаются в постоянной помощи учителя.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179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1135</Words>
  <Application>Microsoft Office PowerPoint</Application>
  <PresentationFormat>Произвольный</PresentationFormat>
  <Paragraphs>175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Технологическая карта  как одно из средств проектирования урока  в условиях ФГОС </vt:lpstr>
      <vt:lpstr>Презентация PowerPoint</vt:lpstr>
      <vt:lpstr>Презентация PowerPoint</vt:lpstr>
      <vt:lpstr>Технологической карте присущи следующие отличительные черты:</vt:lpstr>
      <vt:lpstr>Презентация PowerPoint</vt:lpstr>
      <vt:lpstr>Презентация PowerPoint</vt:lpstr>
      <vt:lpstr>Презентация PowerPoint</vt:lpstr>
      <vt:lpstr>Применение индивидуально-дифференцированного подхода в обучении</vt:lpstr>
      <vt:lpstr>Презентация PowerPoint</vt:lpstr>
      <vt:lpstr>Параметры,  используемые при составлении технологических карт:  </vt:lpstr>
      <vt:lpstr>Презентация PowerPoint</vt:lpstr>
      <vt:lpstr>Презентация PowerPoint</vt:lpstr>
      <vt:lpstr>Технологическая карта позволит учителю:</vt:lpstr>
      <vt:lpstr>Использование технологической карты обеспечивает условия для повышения качества обучения, так как: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«Школа-интернат № 2  для обучающихся с ограниченными возможностями здоровья  г.о. Жигулевск»</dc:title>
  <dc:creator>Дмитрий</dc:creator>
  <cp:lastModifiedBy>Татьяна</cp:lastModifiedBy>
  <cp:revision>12</cp:revision>
  <dcterms:created xsi:type="dcterms:W3CDTF">2024-02-11T08:45:22Z</dcterms:created>
  <dcterms:modified xsi:type="dcterms:W3CDTF">2024-02-13T08:14:13Z</dcterms:modified>
</cp:coreProperties>
</file>