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2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5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FF968-C4A2-45FD-8B5B-6C7E24891A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C3011D-2925-47FB-8F5C-E693B9396442}">
      <dgm:prSet phldrT="[Текст]" custT="1"/>
      <dgm:spPr/>
      <dgm:t>
        <a:bodyPr/>
        <a:lstStyle/>
        <a:p>
          <a:r>
            <a:rPr lang="ru-RU" sz="2400" b="1" dirty="0" smtClean="0"/>
            <a:t>Задача учителя</a:t>
          </a:r>
          <a:endParaRPr lang="ru-RU" sz="2400" b="1" dirty="0"/>
        </a:p>
      </dgm:t>
    </dgm:pt>
    <dgm:pt modelId="{46EACD07-44A9-4A93-8082-743DAFDCB35D}" type="parTrans" cxnId="{24119FE9-3C29-4767-9BD3-09A9B067292A}">
      <dgm:prSet/>
      <dgm:spPr/>
      <dgm:t>
        <a:bodyPr/>
        <a:lstStyle/>
        <a:p>
          <a:endParaRPr lang="ru-RU"/>
        </a:p>
      </dgm:t>
    </dgm:pt>
    <dgm:pt modelId="{32F487D3-BF1F-4043-AA50-5EC976289B86}" type="sibTrans" cxnId="{24119FE9-3C29-4767-9BD3-09A9B067292A}">
      <dgm:prSet/>
      <dgm:spPr/>
      <dgm:t>
        <a:bodyPr/>
        <a:lstStyle/>
        <a:p>
          <a:endParaRPr lang="ru-RU"/>
        </a:p>
      </dgm:t>
    </dgm:pt>
    <dgm:pt modelId="{4427230F-14AB-45BE-8AFC-122A7DCBEA70}">
      <dgm:prSet phldrT="[Текст]"/>
      <dgm:spPr/>
      <dgm:t>
        <a:bodyPr/>
        <a:lstStyle/>
        <a:p>
          <a:pPr algn="just"/>
          <a:r>
            <a:rPr lang="ru-RU" dirty="0" smtClean="0"/>
            <a:t>обеспечивать коррекцию отклонений в развитии познавательной деятельности и речи учащихся, восполнять пробелы в знаниях.</a:t>
          </a:r>
          <a:endParaRPr lang="ru-RU" dirty="0"/>
        </a:p>
      </dgm:t>
    </dgm:pt>
    <dgm:pt modelId="{538BD60A-EDB7-41FC-B714-548337BD9CDD}" type="parTrans" cxnId="{935B1DDA-2602-4C09-A8ED-D7C932D8A56F}">
      <dgm:prSet/>
      <dgm:spPr/>
      <dgm:t>
        <a:bodyPr/>
        <a:lstStyle/>
        <a:p>
          <a:endParaRPr lang="ru-RU"/>
        </a:p>
      </dgm:t>
    </dgm:pt>
    <dgm:pt modelId="{B7A06DA2-83E2-4D6A-8D99-3AD8BCA2DCEB}" type="sibTrans" cxnId="{935B1DDA-2602-4C09-A8ED-D7C932D8A56F}">
      <dgm:prSet/>
      <dgm:spPr/>
      <dgm:t>
        <a:bodyPr/>
        <a:lstStyle/>
        <a:p>
          <a:endParaRPr lang="ru-RU"/>
        </a:p>
      </dgm:t>
    </dgm:pt>
    <dgm:pt modelId="{43569506-971D-4E7F-ABB4-187808911705}" type="pres">
      <dgm:prSet presAssocID="{85BFF968-C4A2-45FD-8B5B-6C7E24891A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42F6A1-5E6E-4CB5-B935-03F2A2D7DB35}" type="pres">
      <dgm:prSet presAssocID="{33C3011D-2925-47FB-8F5C-E693B9396442}" presName="linNode" presStyleCnt="0"/>
      <dgm:spPr/>
    </dgm:pt>
    <dgm:pt modelId="{F7E8BB50-0F9C-42CD-9EAB-7DBCBDF422D1}" type="pres">
      <dgm:prSet presAssocID="{33C3011D-2925-47FB-8F5C-E693B9396442}" presName="parentText" presStyleLbl="node1" presStyleIdx="0" presStyleCnt="1" custScaleX="70968" custScaleY="29483" custLinFactNeighborX="-16983" custLinFactNeighborY="-33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41AF6-5692-402E-A868-CDABBD9E0D09}" type="pres">
      <dgm:prSet presAssocID="{33C3011D-2925-47FB-8F5C-E693B9396442}" presName="descendantText" presStyleLbl="alignAccFollowNode1" presStyleIdx="0" presStyleCnt="1" custScaleX="115170" custScaleY="31718" custLinFactNeighborX="-1378" custLinFactNeighborY="-4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A3AA91-A246-4005-839A-F5C9333F58DF}" type="presOf" srcId="{85BFF968-C4A2-45FD-8B5B-6C7E24891A81}" destId="{43569506-971D-4E7F-ABB4-187808911705}" srcOrd="0" destOrd="0" presId="urn:microsoft.com/office/officeart/2005/8/layout/vList5"/>
    <dgm:cxn modelId="{24119FE9-3C29-4767-9BD3-09A9B067292A}" srcId="{85BFF968-C4A2-45FD-8B5B-6C7E24891A81}" destId="{33C3011D-2925-47FB-8F5C-E693B9396442}" srcOrd="0" destOrd="0" parTransId="{46EACD07-44A9-4A93-8082-743DAFDCB35D}" sibTransId="{32F487D3-BF1F-4043-AA50-5EC976289B86}"/>
    <dgm:cxn modelId="{3150A6DE-B3A0-4DE9-AD3A-D1910ADE2B95}" type="presOf" srcId="{4427230F-14AB-45BE-8AFC-122A7DCBEA70}" destId="{B5841AF6-5692-402E-A868-CDABBD9E0D09}" srcOrd="0" destOrd="0" presId="urn:microsoft.com/office/officeart/2005/8/layout/vList5"/>
    <dgm:cxn modelId="{935B1DDA-2602-4C09-A8ED-D7C932D8A56F}" srcId="{33C3011D-2925-47FB-8F5C-E693B9396442}" destId="{4427230F-14AB-45BE-8AFC-122A7DCBEA70}" srcOrd="0" destOrd="0" parTransId="{538BD60A-EDB7-41FC-B714-548337BD9CDD}" sibTransId="{B7A06DA2-83E2-4D6A-8D99-3AD8BCA2DCEB}"/>
    <dgm:cxn modelId="{98919836-819F-4A4B-AE5C-FD0394DEE8A9}" type="presOf" srcId="{33C3011D-2925-47FB-8F5C-E693B9396442}" destId="{F7E8BB50-0F9C-42CD-9EAB-7DBCBDF422D1}" srcOrd="0" destOrd="0" presId="urn:microsoft.com/office/officeart/2005/8/layout/vList5"/>
    <dgm:cxn modelId="{38CA1526-9756-4E22-BE33-65A0D884AE11}" type="presParOf" srcId="{43569506-971D-4E7F-ABB4-187808911705}" destId="{1642F6A1-5E6E-4CB5-B935-03F2A2D7DB35}" srcOrd="0" destOrd="0" presId="urn:microsoft.com/office/officeart/2005/8/layout/vList5"/>
    <dgm:cxn modelId="{3AB29CA8-7C4C-4883-ADBB-0CE62EEE0A07}" type="presParOf" srcId="{1642F6A1-5E6E-4CB5-B935-03F2A2D7DB35}" destId="{F7E8BB50-0F9C-42CD-9EAB-7DBCBDF422D1}" srcOrd="0" destOrd="0" presId="urn:microsoft.com/office/officeart/2005/8/layout/vList5"/>
    <dgm:cxn modelId="{E9F79FAE-2981-4A0A-ADE0-5A2BFB75DB2C}" type="presParOf" srcId="{1642F6A1-5E6E-4CB5-B935-03F2A2D7DB35}" destId="{B5841AF6-5692-402E-A868-CDABBD9E0D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41AF6-5692-402E-A868-CDABBD9E0D09}">
      <dsp:nvSpPr>
        <dsp:cNvPr id="0" name=""/>
        <dsp:cNvSpPr/>
      </dsp:nvSpPr>
      <dsp:spPr>
        <a:xfrm rot="5400000">
          <a:off x="4597419" y="-2221162"/>
          <a:ext cx="1388641" cy="62629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обеспечивать коррекцию отклонений в развитии познавательной деятельности и речи учащихся, восполнять пробелы в знаниях.</a:t>
          </a:r>
          <a:endParaRPr lang="ru-RU" sz="2200" kern="1200" dirty="0"/>
        </a:p>
      </dsp:txBody>
      <dsp:txXfrm rot="-5400000">
        <a:off x="2160242" y="283803"/>
        <a:ext cx="6195207" cy="1253065"/>
      </dsp:txXfrm>
    </dsp:sp>
    <dsp:sp modelId="{F7E8BB50-0F9C-42CD-9EAB-7DBCBDF422D1}">
      <dsp:nvSpPr>
        <dsp:cNvPr id="0" name=""/>
        <dsp:cNvSpPr/>
      </dsp:nvSpPr>
      <dsp:spPr>
        <a:xfrm>
          <a:off x="0" y="78176"/>
          <a:ext cx="2170840" cy="1613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Задача учителя</a:t>
          </a:r>
          <a:endParaRPr lang="ru-RU" sz="2400" b="1" kern="1200" dirty="0"/>
        </a:p>
      </dsp:txBody>
      <dsp:txXfrm>
        <a:off x="78764" y="156940"/>
        <a:ext cx="2013312" cy="1455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9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2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6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5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0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8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9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90D1-1CA8-4CEA-A459-7D4D7FE9EE5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36" y="2132856"/>
            <a:ext cx="8280920" cy="1800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Использование эффективных приёмов и методов</a:t>
            </a:r>
            <a:br>
              <a:rPr lang="ru-RU" sz="2400" dirty="0"/>
            </a:br>
            <a:r>
              <a:rPr lang="ru-RU" sz="2400" dirty="0"/>
              <a:t>для повышения уровня знаний по русскому языку</a:t>
            </a:r>
            <a:br>
              <a:rPr lang="ru-RU" sz="2400" dirty="0"/>
            </a:br>
            <a:r>
              <a:rPr lang="ru-RU" sz="2400" dirty="0"/>
              <a:t>учащихся с задержкой психического развития</a:t>
            </a:r>
            <a:br>
              <a:rPr lang="ru-RU" sz="24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РУМО «</a:t>
            </a:r>
            <a:r>
              <a:rPr lang="ru-RU" sz="2400" dirty="0"/>
              <a:t>Проектирование современного урока в соответствии с требованиями ФАОП»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375215" y="4797152"/>
            <a:ext cx="6552728" cy="122413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0" dirty="0" smtClean="0"/>
              <a:t>Сабирова Мария Григорьевна, </a:t>
            </a:r>
          </a:p>
          <a:p>
            <a:pPr algn="r"/>
            <a:r>
              <a:rPr lang="ru-RU" sz="2000" b="0" dirty="0" smtClean="0"/>
              <a:t>учитель русского языка и литературы </a:t>
            </a:r>
          </a:p>
          <a:p>
            <a:pPr algn="r"/>
            <a:r>
              <a:rPr lang="ru-RU" sz="2000" b="0" dirty="0" smtClean="0"/>
              <a:t>ГБОУ школы-интерната № 2 г.о. Жигулевск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12032" y="6253697"/>
            <a:ext cx="6552728" cy="54005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20.02.2024 г.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6114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Задания по карточкам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27899" cy="386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97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6D03BA3F-C7A8-40B8-AEEC-53F3C651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1008"/>
            <a:ext cx="4513385" cy="3208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484784"/>
            <a:ext cx="6172200" cy="21602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683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3286778"/>
              </p:ext>
            </p:extLst>
          </p:nvPr>
        </p:nvGraphicFramePr>
        <p:xfrm>
          <a:off x="395536" y="404664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3059832" y="2420888"/>
            <a:ext cx="3357756" cy="1512168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/>
              <a:t>специфических приемов и методов обучения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797152"/>
            <a:ext cx="302433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Наглядные методы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>(показ</a:t>
            </a:r>
            <a:r>
              <a:rPr lang="ru-RU" dirty="0"/>
              <a:t>, иллюстрация, демонстрация, </a:t>
            </a:r>
            <a:r>
              <a:rPr lang="ru-RU" dirty="0" smtClean="0"/>
              <a:t>наблюдение)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4827867"/>
            <a:ext cx="302433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методы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(упражнения – чтение, письмо, пересказ) </a:t>
            </a:r>
          </a:p>
        </p:txBody>
      </p:sp>
      <p:cxnSp>
        <p:nvCxnSpPr>
          <p:cNvPr id="12" name="Прямая со стрелкой 11"/>
          <p:cNvCxnSpPr>
            <a:stCxn id="6" idx="1"/>
          </p:cNvCxnSpPr>
          <p:nvPr/>
        </p:nvCxnSpPr>
        <p:spPr>
          <a:xfrm flipH="1">
            <a:off x="2339752" y="3933056"/>
            <a:ext cx="239895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1"/>
            <a:endCxn id="10" idx="0"/>
          </p:cNvCxnSpPr>
          <p:nvPr/>
        </p:nvCxnSpPr>
        <p:spPr>
          <a:xfrm>
            <a:off x="4738710" y="3933056"/>
            <a:ext cx="2281562" cy="89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382" y="1340768"/>
            <a:ext cx="8391089" cy="492941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Кто становится выше, когда садится? (Собака).</a:t>
            </a:r>
          </a:p>
          <a:p>
            <a:r>
              <a:rPr lang="ru-RU" dirty="0"/>
              <a:t>Чем больше берут, тем больше это становится? (Яма).</a:t>
            </a:r>
          </a:p>
          <a:p>
            <a:r>
              <a:rPr lang="ru-RU" dirty="0"/>
              <a:t>Что принадлежит только тебе, а употребляется другими? (Имя).</a:t>
            </a:r>
          </a:p>
          <a:p>
            <a:r>
              <a:rPr lang="ru-RU" dirty="0"/>
              <a:t>Какую часть слова можно найти в земле? (Корень).</a:t>
            </a:r>
          </a:p>
          <a:p>
            <a:r>
              <a:rPr lang="ru-RU" dirty="0"/>
              <a:t>Обычно месяц заканчивается 30-м или 31-м числом. В каком месяце есть 28-е число? (Во всех).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51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Тренинг на развитие внимания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45749"/>
              </p:ext>
            </p:extLst>
          </p:nvPr>
        </p:nvGraphicFramePr>
        <p:xfrm>
          <a:off x="683568" y="908720"/>
          <a:ext cx="7704855" cy="5746912"/>
        </p:xfrm>
        <a:graphic>
          <a:graphicData uri="http://schemas.openxmlformats.org/drawingml/2006/table">
            <a:tbl>
              <a:tblPr/>
              <a:tblGrid>
                <a:gridCol w="1088599"/>
                <a:gridCol w="1100693"/>
                <a:gridCol w="1100693"/>
                <a:gridCol w="1100693"/>
                <a:gridCol w="1100693"/>
                <a:gridCol w="1100693"/>
                <a:gridCol w="1112791"/>
              </a:tblGrid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2400" dirty="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ш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Ж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ю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Л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Ц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Ж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д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щ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У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ш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Д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Ш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Ф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З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Ц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з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Л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Ь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ъ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Ж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В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ш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з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Д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Ж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з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Ш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у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Ф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Ъ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Ц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у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щ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Ж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щ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Д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Л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ц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В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щ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Ь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ы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Т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ш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у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й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Ь</a:t>
                      </a:r>
                      <a:endParaRPr lang="ru-RU" sz="240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Й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2400" dirty="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ш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л</a:t>
                      </a:r>
                      <a:endParaRPr lang="ru-RU" sz="2400">
                        <a:effectLst/>
                      </a:endParaRPr>
                    </a:p>
                  </a:txBody>
                  <a:tcPr marL="67772" marR="8486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2400" dirty="0">
                        <a:effectLst/>
                      </a:endParaRPr>
                    </a:p>
                  </a:txBody>
                  <a:tcPr marL="67772" marR="67772" marT="42431" marB="42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5575" y="1598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Элементы занимательности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</a:rPr>
              <a:t>Сказка 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о корнях -КОС- и -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</a:rPr>
              <a:t>КАС-</a:t>
            </a:r>
          </a:p>
          <a:p>
            <a:pPr indent="0" algn="just">
              <a:spcBef>
                <a:spcPts val="0"/>
              </a:spcBef>
              <a:buNone/>
            </a:pPr>
            <a:endParaRPr lang="ru-RU" dirty="0"/>
          </a:p>
          <a:p>
            <a:pPr indent="0" algn="just">
              <a:spcBef>
                <a:spcPts val="0"/>
              </a:spcBef>
              <a:buNone/>
            </a:pPr>
            <a:r>
              <a:rPr lang="ru-RU" i="1" u="sng" dirty="0">
                <a:solidFill>
                  <a:srgbClr val="333333"/>
                </a:solidFill>
                <a:latin typeface="Times New Roman"/>
              </a:rPr>
              <a:t>Проблемный вопрос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: При каком условии происходит чередование корней –КОС- и –КАС-</a:t>
            </a:r>
            <a:r>
              <a:rPr lang="ru-RU" i="1" dirty="0" smtClean="0">
                <a:solidFill>
                  <a:srgbClr val="333333"/>
                </a:solidFill>
                <a:latin typeface="Times New Roman"/>
              </a:rPr>
              <a:t>?</a:t>
            </a:r>
          </a:p>
          <a:p>
            <a:pPr indent="0" algn="just">
              <a:spcBef>
                <a:spcPts val="0"/>
              </a:spcBef>
              <a:buNone/>
            </a:pPr>
            <a:endParaRPr lang="ru-RU" dirty="0"/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	В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одной стране, которая называется Грамматика, в старом домике жили два брата - корни -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КОС-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и -КАС-. Жили они дружно и весело, но им не хватало друзей. Около их дома росло много больших, ветвистых и зеленых деревьев. Бывало, засмотревшись на эти деревья, братья вспоминали о товарищах.         </a:t>
            </a:r>
            <a:endParaRPr lang="ru-RU" dirty="0"/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	Но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наступила осень, листья с деревьев опали и легли на землю. Корень 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-КАС-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заскучал. Он скучал так, что забыл про брата и ушел из дому. Он шел очень долго и стал замерзать. Попросился к суффиксу 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-Н-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. но тот не пустил его в дом. С горя 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-КАС-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поплелся дальше. Он обошел весь город, но нигде не нашел приюта. Только на окраине города замерзшего -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КАСа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нашел маленький суффикс -А. Он обогрел его, накормил, напоил и спать уложил. С тех пор 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-КАС-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стал жить с суффиксом -А-. Они крепко подружились и стали неразлучными друзьями.</a:t>
            </a:r>
            <a:endParaRPr lang="ru-RU" dirty="0"/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	А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корень 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-КОС-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дружил со многими, но постоянного друга у него не было.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71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Элементы занимательности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6385" y="1340768"/>
            <a:ext cx="3110569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Задания-игры</a:t>
            </a:r>
            <a:endParaRPr lang="ru-RU" sz="32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51521" y="3101224"/>
            <a:ext cx="4330148" cy="2992072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«Волшебная палочка».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>Передача </a:t>
            </a:r>
            <a:r>
              <a:rPr lang="ru-RU" dirty="0"/>
              <a:t>«волшебной палочки» (линейка, ручка или карандаш) сопровождается соответствующей заданию речью. Например, передающий называет существительное, а принимающий – прилагательное к нему: стол – стол </a:t>
            </a:r>
            <a:r>
              <a:rPr lang="ru-RU" dirty="0" smtClean="0"/>
              <a:t>ученический, стол обеденный</a:t>
            </a:r>
            <a:endParaRPr lang="ru-RU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5076056" y="3101224"/>
            <a:ext cx="3816424" cy="2992072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«Составь слово»</a:t>
            </a:r>
            <a:r>
              <a:rPr lang="ru-RU" dirty="0"/>
              <a:t>. Класс разделен на группы. Задание: </a:t>
            </a:r>
            <a:r>
              <a:rPr lang="ru-RU" dirty="0" smtClean="0"/>
              <a:t>кто составит </a:t>
            </a:r>
            <a:r>
              <a:rPr lang="ru-RU" dirty="0"/>
              <a:t>и напишет больше слов из букв данного учителем слова в течение трех минут. Выделить и объяснить в них орфограммы.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09141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/>
              <a:t>А.Г.Зикеев «Практическая грамматика на уроках русского языка», Москва, 2003 год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705082" cy="386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66" y="2292046"/>
            <a:ext cx="2683882" cy="385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94821"/>
            <a:ext cx="2552598" cy="364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82595"/>
            <a:ext cx="2534903" cy="364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3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«Паспорт грамотности»</a:t>
            </a:r>
            <a:endParaRPr lang="ru-RU" sz="2800" b="1" dirty="0"/>
          </a:p>
        </p:txBody>
      </p:sp>
      <p:pic>
        <p:nvPicPr>
          <p:cNvPr id="3074" name="Picture 2" descr="https://lh7-us.googleusercontent.com/FWBWXGzCba0CzmFii2-rHBV4EwFDyqlO5NAZjtJzQFDUKvOxI1r-O4OhlSV6tNhX56GtczFFhy78rt7rU3bEDR5A0pWz7-2Rpujb-74yT4PJ72ZAPt3ra19DXUXZg8ucxqike8VVYZ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8409754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0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Памятки, алгоритмы рассуждения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652120" cy="240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66548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2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394</Words>
  <Application>Microsoft Office PowerPoint</Application>
  <PresentationFormat>Экран (4:3)</PresentationFormat>
  <Paragraphs>160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эффективных приёмов и методов для повышения уровня знаний по русскому языку учащихся с задержкой психического развития  </vt:lpstr>
      <vt:lpstr>Презентация PowerPoint</vt:lpstr>
      <vt:lpstr>Разминка</vt:lpstr>
      <vt:lpstr>Тренинг на развитие внимания</vt:lpstr>
      <vt:lpstr>Элементы занимательности</vt:lpstr>
      <vt:lpstr>Элементы занимательности</vt:lpstr>
      <vt:lpstr>А.Г.Зикеев «Практическая грамматика на уроках русского языка», Москва, 2003 год</vt:lpstr>
      <vt:lpstr>«Паспорт грамотности»</vt:lpstr>
      <vt:lpstr>Памятки, алгоритмы рассуждения</vt:lpstr>
      <vt:lpstr>Задания по карточкам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39</cp:revision>
  <cp:lastPrinted>2020-03-23T08:36:09Z</cp:lastPrinted>
  <dcterms:created xsi:type="dcterms:W3CDTF">2020-03-23T08:26:09Z</dcterms:created>
  <dcterms:modified xsi:type="dcterms:W3CDTF">2024-02-13T08:14:52Z</dcterms:modified>
</cp:coreProperties>
</file>