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7" r:id="rId3"/>
    <p:sldId id="274" r:id="rId4"/>
    <p:sldId id="258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Ниже нормы</c:v>
                </c:pt>
                <c:pt idx="1">
                  <c:v>Норма</c:v>
                </c:pt>
                <c:pt idx="2">
                  <c:v>Выше нормы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58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17952"/>
        <c:axId val="139134080"/>
      </c:barChart>
      <c:catAx>
        <c:axId val="136317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134080"/>
        <c:crosses val="autoZero"/>
        <c:auto val="1"/>
        <c:lblAlgn val="ctr"/>
        <c:lblOffset val="100"/>
        <c:noMultiLvlLbl val="0"/>
      </c:catAx>
      <c:valAx>
        <c:axId val="1391340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31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9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7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1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9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0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1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6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1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972" y="1916832"/>
            <a:ext cx="7632848" cy="20882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Осуществление индивидуально-дифференцированного подхода в обучении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РУМО «</a:t>
            </a:r>
            <a:r>
              <a:rPr lang="ru-RU" sz="2400" dirty="0"/>
              <a:t>Проектирование современного урока в соответствии с требованиями ФАОП»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483768" y="4509120"/>
            <a:ext cx="6552728" cy="122413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0" dirty="0" smtClean="0"/>
              <a:t>Буценко Ольга Владимировна, учитель-дефектолог,</a:t>
            </a:r>
          </a:p>
          <a:p>
            <a:pPr algn="r"/>
            <a:r>
              <a:rPr lang="ru-RU" sz="2000" b="0" dirty="0" smtClean="0"/>
              <a:t>Филонова Ольга Ивановна, учитель начальных классов </a:t>
            </a:r>
          </a:p>
          <a:p>
            <a:pPr algn="r"/>
            <a:r>
              <a:rPr lang="ru-RU" sz="2000" b="0" dirty="0" smtClean="0"/>
              <a:t>ГБОУ школы-интерната № 2 г.о. Жигулевск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12032" y="6253697"/>
            <a:ext cx="6552728" cy="54005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20.02.2024 г.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0983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63219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 – 3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344816" cy="3960440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</a:rPr>
              <a:t>Вторая группа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учащиеся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со средними способностями, показателями обучаемости, учебной мотивацией,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интересом; 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процесс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возбуждения преобладает над процессом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торможения;</a:t>
            </a:r>
          </a:p>
          <a:p>
            <a:pPr algn="just">
              <a:buFontTx/>
              <a:buChar char="-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амостоятельно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не могут выделять признаки предмета,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представления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бедны,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отрывочны; 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многократность повторения для запоминания; 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эмоциональны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торопливы,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невнимательны; 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уровень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аналитического мышления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низок; 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выполняют 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задания 1 группы, но с помощью учителя или по опорным схемам.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63219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 – 3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344816" cy="396044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</a:rPr>
              <a:t>Третья группа</a:t>
            </a:r>
          </a:p>
          <a:p>
            <a:pPr marL="45720" indent="0" algn="ctr">
              <a:buNone/>
            </a:pPr>
            <a:endParaRPr lang="ru-RU" sz="5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учащиеся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с низкими учебными способностями, сформированностью познавательного интереса,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мотивацией;  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утомляемы, истощаемы, медлительны;</a:t>
            </a:r>
          </a:p>
          <a:p>
            <a:pPr algn="just">
              <a:buFontTx/>
              <a:buChar char="-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меют большие пробелы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знаниях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требуют большого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количества тренировочных заданий и дополнительных разъяснений нового материала.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293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дифференциации учебной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85390"/>
            <a:ext cx="7704856" cy="404786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уровню творчества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уровню трудности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объёму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степени самостоятельности учащихся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степени характера помощи учащимся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характеру учебных действий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596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293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«Числа 21-100»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468" y="2924944"/>
            <a:ext cx="7704856" cy="244827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</a:rPr>
              <a:t>1-й 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уровень.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Реши данные примеры. Дополни каждый пример вторым действием так, чтобы в ответе получилось 100.</a:t>
            </a:r>
          </a:p>
          <a:p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2-й уровень. 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Реши данные примеры. Составь примеры с обратными действиями.</a:t>
            </a:r>
          </a:p>
          <a:p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3-й уровень.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Реши примеры.</a:t>
            </a:r>
          </a:p>
          <a:p>
            <a:pPr marL="45720" indent="0">
              <a:buNone/>
            </a:pPr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77908" y="1052736"/>
            <a:ext cx="770485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На доске записаны примеры: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56 – 30      37 + 60     29 – 15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42 + 7        30 – 8       50 – 24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65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293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«Решение задач»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691" y="2564904"/>
            <a:ext cx="7704856" cy="2304256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</a:rPr>
              <a:t>1-й 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уровень.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Составь схему и реши задачу. Измени вопрос так, чтобы задача решалась двумя действиями и реши её.</a:t>
            </a:r>
          </a:p>
          <a:p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</a:rPr>
              <a:t>2-й 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уровень.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Составь схему и реши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задачу. Измени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условие так, чтобы задача решалась вычитанием и реши её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</a:rPr>
              <a:t>3-й 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уровень.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Дать детям на выбор 2 схемы к задачам и 2 решения. Дети  должны выбрать правильное и записать. </a:t>
            </a:r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77908" y="1052736"/>
            <a:ext cx="77048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столе лежит 6 красных кубиков, а синих на 4 кубика больше, чем красных. Сколько синих кубиков лежит на столе?</a:t>
            </a:r>
          </a:p>
        </p:txBody>
      </p:sp>
    </p:spTree>
    <p:extLst>
      <p:ext uri="{BB962C8B-B14F-4D97-AF65-F5344CB8AC3E}">
        <p14:creationId xmlns:p14="http://schemas.microsoft.com/office/powerpoint/2010/main" val="32359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293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«сложные слова»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691" y="1124744"/>
            <a:ext cx="7704856" cy="4104456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</a:rPr>
              <a:t>1-й 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уровень.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Вспомните бытовые предметы. Чаще всего эти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бытовые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предметы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находятся на кухне. Запишите названия этих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предметов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сложные 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слова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</a:rPr>
              <a:t>2-й 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уровень.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Образовать сложные слова из слов, разобрать их по составу.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а) рыба, ловить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б) ходит, пешком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в) сам, летает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г) падают, звёзды.</a:t>
            </a:r>
          </a:p>
          <a:p>
            <a:endParaRPr lang="ru-RU" sz="20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</a:rPr>
              <a:t>3-й 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</a:rPr>
              <a:t>уровень.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Рассмотрите, как образованы слова, выделите в словах корни и подчеркните соединительную гласную.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Тепловоз, пароход, вертолет, кашевар, землекоп.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883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99288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«число имен существительных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691" y="1124744"/>
            <a:ext cx="7704856" cy="432048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u="sng" dirty="0" smtClean="0">
                <a:solidFill>
                  <a:schemeClr val="tx1">
                    <a:lumMod val="75000"/>
                  </a:schemeClr>
                </a:solidFill>
              </a:rPr>
              <a:t>1-й </a:t>
            </a:r>
            <a:r>
              <a:rPr lang="ru-RU" sz="2000" b="1" u="sng" dirty="0">
                <a:solidFill>
                  <a:schemeClr val="tx1">
                    <a:lumMod val="75000"/>
                  </a:schemeClr>
                </a:solidFill>
              </a:rPr>
              <a:t>уровень.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Образуйте из данных слов слова во множественном числе.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Звено - …, крыло -…, стул - …, перо - …, лист - …, край - …, пень - …, день - …, колос - …, брат - … 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Допишите два своих слова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tx1">
                    <a:lumMod val="75000"/>
                  </a:schemeClr>
                </a:solidFill>
              </a:rPr>
              <a:t>2-й </a:t>
            </a:r>
            <a:r>
              <a:rPr lang="ru-RU" sz="2000" b="1" u="sng" dirty="0">
                <a:solidFill>
                  <a:schemeClr val="tx1">
                    <a:lumMod val="75000"/>
                  </a:schemeClr>
                </a:solidFill>
              </a:rPr>
              <a:t>уровень.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Образуйте из данных слов слова во множественном числе.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Звено - …, крыло -…, стул - …, перо - …, лист - …, край - …, пень - …, день - …, колос - …, брат - …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sz="2000" b="1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tx1">
                    <a:lumMod val="75000"/>
                  </a:schemeClr>
                </a:solidFill>
              </a:rPr>
              <a:t>3-й </a:t>
            </a:r>
            <a:r>
              <a:rPr lang="ru-RU" sz="2000" b="1" u="sng" dirty="0">
                <a:solidFill>
                  <a:schemeClr val="tx1">
                    <a:lumMod val="75000"/>
                  </a:schemeClr>
                </a:solidFill>
              </a:rPr>
              <a:t>уровень.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Образуйте из данных слов слова во множественном числе по образцу: полено – поленья.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Звено - …, крыло -…, стул - …, перо - …, лист - …, край - …, пень - …, день - …, колос - …, брат - …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Дифференцированные задания на уроках литературного чтения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690" y="1124744"/>
            <a:ext cx="7759750" cy="475252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Репродуктивного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характера (низкий уровень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):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•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Прочитай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текст.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•Подчеркни (отметь) непонятные и трудные для чтения слова.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•Прочитай и расставь ударение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</a:p>
          <a:p>
            <a:pPr marL="45720" indent="0">
              <a:buNone/>
            </a:pPr>
            <a:endParaRPr lang="ru-RU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Конструктивного характера (средний уровень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): 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•Подбери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однокоренные слова к заголовку текста (рассказа). 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•На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карточке набран текст с пропущенными словами. Впиши по памяти недостающие слова. 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•Распространи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предложение (абзац) прилагательными. 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Исследовательского характера (высокий уровень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):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</a:rPr>
              <a:t>•Прочитай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</a:rPr>
              <a:t>рассказ в лицах. 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</a:rPr>
              <a:t>•Какими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</a:rPr>
              <a:t>средствами автор передаёт своё отношение к герою? 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</a:rPr>
              <a:t>•Прочитай </a:t>
            </a:r>
            <a:r>
              <a:rPr lang="ru-RU" sz="1900" dirty="0">
                <a:solidFill>
                  <a:schemeClr val="tx1">
                    <a:lumMod val="75000"/>
                  </a:schemeClr>
                </a:solidFill>
              </a:rPr>
              <a:t>отрывок, помещенный на карточке. К какой части композиции он относится? 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Дифференцированные задания на уроках литературного чтения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458" y="1268760"/>
            <a:ext cx="7759750" cy="47525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Дифференциация по объёму: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1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</a:rPr>
              <a:t>ур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. Прочитай весь текст и кратко перескажи.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</a:rPr>
              <a:t>ур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. Прочитай и перескажи подробно весь текст.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3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</a:rPr>
              <a:t>ур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. Прочитай и перескажи 1 часть близко к тексту.</a:t>
            </a:r>
          </a:p>
          <a:p>
            <a:pPr marL="45720" indent="0">
              <a:buNone/>
            </a:pPr>
            <a:endParaRPr lang="ru-RU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Дифференциация по уровню творчества: </a:t>
            </a:r>
            <a:endParaRPr lang="ru-RU" sz="1800" dirty="0">
              <a:solidFill>
                <a:schemeClr val="tx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1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</a:rPr>
              <a:t>ур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. Напиши стихотворение на тему «Зима».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</a:rPr>
              <a:t>ур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. Напиши двустишие по рифмам: ковром – серебром, бело – замело.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3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</a:rPr>
              <a:t>ур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. Подбери рифмы: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небеса –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иней –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снежок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–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6D03BA3F-C7A8-40B8-AEEC-53F3C651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41" y="3573016"/>
            <a:ext cx="4513385" cy="3208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00808"/>
            <a:ext cx="6172200" cy="21602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049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540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2400" i="1" dirty="0" smtClean="0">
                <a:ea typeface="Batang" pitchFamily="18" charset="-127"/>
              </a:rPr>
              <a:t>"Если </a:t>
            </a:r>
            <a:r>
              <a:rPr lang="ru-RU" sz="2400" i="1" dirty="0">
                <a:ea typeface="Batang" pitchFamily="18" charset="-127"/>
              </a:rPr>
              <a:t>хочешь воспитать в детях смелость ума, интерес к серьёзной интеллектуальной работе, </a:t>
            </a:r>
            <a:r>
              <a:rPr lang="ru-RU" sz="2400" i="1" dirty="0" smtClean="0">
                <a:ea typeface="Batang" pitchFamily="18" charset="-127"/>
              </a:rPr>
              <a:t>самостоятельность </a:t>
            </a:r>
            <a:r>
              <a:rPr lang="ru-RU" sz="2400" i="1" dirty="0">
                <a:ea typeface="Batang" pitchFamily="18" charset="-127"/>
              </a:rPr>
              <a:t>как личностную черту, вселить в них радость сотворчества, то создавай такие условия, чтобы искорки их мыслей образовывали царство мыслей, дай возможность им почувствовать себя в нём </a:t>
            </a:r>
            <a:r>
              <a:rPr lang="ru-RU" sz="2400" i="1" dirty="0" smtClean="0">
                <a:ea typeface="Batang" pitchFamily="18" charset="-127"/>
              </a:rPr>
              <a:t>властелинами"</a:t>
            </a:r>
            <a:endParaRPr lang="ru-RU" sz="2400" i="1" dirty="0">
              <a:ea typeface="Batang" pitchFamily="18" charset="-127"/>
            </a:endParaRPr>
          </a:p>
          <a:p>
            <a:pPr marL="45720" indent="0" algn="r">
              <a:lnSpc>
                <a:spcPct val="150000"/>
              </a:lnSpc>
              <a:buNone/>
            </a:pPr>
            <a:r>
              <a:rPr lang="ru-RU" sz="2400" dirty="0">
                <a:ea typeface="Batang" pitchFamily="18" charset="-127"/>
              </a:rPr>
              <a:t>Ш</a:t>
            </a:r>
            <a:r>
              <a:rPr lang="ru-RU" sz="2400" dirty="0" smtClean="0">
                <a:ea typeface="Batang" pitchFamily="18" charset="-127"/>
              </a:rPr>
              <a:t>. А</a:t>
            </a:r>
            <a:r>
              <a:rPr lang="ru-RU" sz="2400" dirty="0">
                <a:ea typeface="Batang" pitchFamily="18" charset="-127"/>
              </a:rPr>
              <a:t>. </a:t>
            </a:r>
            <a:r>
              <a:rPr lang="ru-RU" sz="2400" dirty="0" smtClean="0">
                <a:ea typeface="Batang" pitchFamily="18" charset="-127"/>
              </a:rPr>
              <a:t>Амонашвили</a:t>
            </a:r>
            <a:endParaRPr lang="ru-RU" sz="2400" dirty="0"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99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/>
              <a:t>Цель дифференцированного обучения</a:t>
            </a:r>
            <a:r>
              <a:rPr lang="ru-RU" i="1" dirty="0"/>
              <a:t>: </a:t>
            </a:r>
            <a:r>
              <a:rPr lang="ru-RU" dirty="0"/>
              <a:t>организовать учебный процесс на основе учёта индивидуальных особенностей личности (на уровне его возможностей и способностей).</a:t>
            </a:r>
          </a:p>
          <a:p>
            <a:pPr algn="just"/>
            <a:r>
              <a:rPr lang="ru-RU" i="1" u="sng" dirty="0" smtClean="0"/>
              <a:t>Задача</a:t>
            </a:r>
            <a:r>
              <a:rPr lang="ru-RU" dirty="0"/>
              <a:t>: увидеть индивидуальность ученика и сохранить её, помочь ученику проверить свои силы, обеспечить максимальное развитие.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7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08912" cy="58326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Для организации дифференцированного обучения необходимо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Изучить индивидуальные особенности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детей.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0292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Выделить группы учащихся. 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Составить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 подобрать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дифференцированные задания. 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Осуществлять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уровневую оценку результатов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8943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1772816"/>
            <a:ext cx="39604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Внутриклассная</a:t>
            </a:r>
            <a:r>
              <a:rPr lang="ru-RU" b="1" dirty="0" smtClean="0"/>
              <a:t> дифференциация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740" y="2780928"/>
            <a:ext cx="374441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открытость требований;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</a:t>
            </a:r>
            <a:r>
              <a:rPr lang="ru-RU" sz="1400" dirty="0" smtClean="0"/>
              <a:t>редоставление ученикам возможности самими выбирать степень сложности материала</a:t>
            </a:r>
            <a:endParaRPr lang="ru-RU" sz="1400" dirty="0"/>
          </a:p>
        </p:txBody>
      </p:sp>
      <p:cxnSp>
        <p:nvCxnSpPr>
          <p:cNvPr id="7" name="Прямая со стрелкой 6"/>
          <p:cNvCxnSpPr>
            <a:stCxn id="4" idx="2"/>
            <a:endCxn id="5" idx="0"/>
          </p:cNvCxnSpPr>
          <p:nvPr/>
        </p:nvCxnSpPr>
        <p:spPr>
          <a:xfrm>
            <a:off x="4103948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231740" y="4221088"/>
            <a:ext cx="374441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Каждый ребенок получает возможность решить любую задачу, </a:t>
            </a:r>
          </a:p>
          <a:p>
            <a:pPr algn="ctr"/>
            <a:r>
              <a:rPr lang="ru-RU" sz="1400" b="1" dirty="0" smtClean="0"/>
              <a:t>но в разные периоды обучения.</a:t>
            </a:r>
            <a:endParaRPr lang="ru-RU" sz="1400" b="1" dirty="0"/>
          </a:p>
        </p:txBody>
      </p:sp>
      <p:cxnSp>
        <p:nvCxnSpPr>
          <p:cNvPr id="10" name="Прямая со стрелкой 9"/>
          <p:cNvCxnSpPr>
            <a:endCxn id="9" idx="0"/>
          </p:cNvCxnSpPr>
          <p:nvPr/>
        </p:nvCxnSpPr>
        <p:spPr>
          <a:xfrm>
            <a:off x="4098604" y="3645024"/>
            <a:ext cx="534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4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Уровень подготовки детей к школе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162446"/>
              </p:ext>
            </p:extLst>
          </p:nvPr>
        </p:nvGraphicFramePr>
        <p:xfrm>
          <a:off x="1007604" y="1441041"/>
          <a:ext cx="7128792" cy="397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16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064896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восприятия информации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6400800" cy="347472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Аудиалы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Визуалы 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Кинестетики 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293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Группы по степени подготовки к школе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85390"/>
            <a:ext cx="7704856" cy="4047866"/>
          </a:xfrm>
        </p:spPr>
        <p:txBody>
          <a:bodyPr>
            <a:normAutofit fontScale="70000" lnSpcReduction="20000"/>
          </a:bodyPr>
          <a:lstStyle/>
          <a:p>
            <a:r>
              <a:rPr lang="ru-RU" sz="3800" b="1" u="sng" dirty="0">
                <a:solidFill>
                  <a:schemeClr val="tx2">
                    <a:lumMod val="75000"/>
                  </a:schemeClr>
                </a:solidFill>
              </a:rPr>
              <a:t>1 группа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высокая 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подготовка детей к школе, выраженная познавательная мотивация, способность к творчеству при выполнении заданий.</a:t>
            </a:r>
          </a:p>
          <a:p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ru-RU" sz="3800" b="1" u="sng" dirty="0">
                <a:solidFill>
                  <a:schemeClr val="tx2">
                    <a:lumMod val="75000"/>
                  </a:schemeClr>
                </a:solidFill>
              </a:rPr>
              <a:t>группа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– дети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достаточно  подготовлены к школе, владеют основным обязательным объёмом знаний и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умений; требуется незначительная помощь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учителя при обобщении изученного.</a:t>
            </a:r>
          </a:p>
          <a:p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3800" b="1" u="sng" dirty="0">
                <a:solidFill>
                  <a:schemeClr val="tx2">
                    <a:lumMod val="75000"/>
                  </a:schemeClr>
                </a:solidFill>
              </a:rPr>
              <a:t>группа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– слабая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подготовка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ребенка к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школе; постоянное внимание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со стороны учителя.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5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63219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 – 3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344816" cy="396044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Первая группа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ученики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высокими учебными способностями, возможностями, показателями успеваемости по определённым предметам, умеющие хорошо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работать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уравновешенные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процессы возбуждения и торможения, устойчивое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успешно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осваивают процессы обобщения, владеют большим словарным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запасом;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доступна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работа с материалом, требующим умения применять знания в незнакомой ситуации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самостоятельно;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творчески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подходят к решению задач.</a:t>
            </a:r>
          </a:p>
        </p:txBody>
      </p:sp>
    </p:spTree>
    <p:extLst>
      <p:ext uri="{BB962C8B-B14F-4D97-AF65-F5344CB8AC3E}">
        <p14:creationId xmlns:p14="http://schemas.microsoft.com/office/powerpoint/2010/main" val="2288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1055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Осуществление индивидуально-дифференцированного подхода в обучении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подготовки детей к школе</vt:lpstr>
      <vt:lpstr>Способы восприятия информации</vt:lpstr>
      <vt:lpstr>Группы по степени подготовки к школе</vt:lpstr>
      <vt:lpstr>2 – 3 класс</vt:lpstr>
      <vt:lpstr>2 – 3 класс</vt:lpstr>
      <vt:lpstr>2 – 3 класс</vt:lpstr>
      <vt:lpstr>Способы дифференциации учебной работы</vt:lpstr>
      <vt:lpstr>Тема «Числа 21-100»</vt:lpstr>
      <vt:lpstr>Тема «Решение задач»</vt:lpstr>
      <vt:lpstr>Тема «сложные слова»</vt:lpstr>
      <vt:lpstr>Тема «число имен существительных»</vt:lpstr>
      <vt:lpstr>Дифференцированные задания на уроках литературного чтения</vt:lpstr>
      <vt:lpstr>Дифференцированные задания на уроках литературного чтения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Дифференцированный подход в обучении</dc:title>
  <dc:creator>Татьяна</dc:creator>
  <cp:lastModifiedBy>Татьяна</cp:lastModifiedBy>
  <cp:revision>14</cp:revision>
  <dcterms:created xsi:type="dcterms:W3CDTF">2017-03-14T10:19:55Z</dcterms:created>
  <dcterms:modified xsi:type="dcterms:W3CDTF">2024-02-16T10:12:11Z</dcterms:modified>
</cp:coreProperties>
</file>