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2B9-56F8-456D-8889-998746B1CB36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BEB7-B5BC-4399-BE44-965A96A16E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2B9-56F8-456D-8889-998746B1CB36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BEB7-B5BC-4399-BE44-965A96A16E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2B9-56F8-456D-8889-998746B1CB36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BEB7-B5BC-4399-BE44-965A96A16E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2B9-56F8-456D-8889-998746B1CB36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BEB7-B5BC-4399-BE44-965A96A16E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2B9-56F8-456D-8889-998746B1CB36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BEB7-B5BC-4399-BE44-965A96A16E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2B9-56F8-456D-8889-998746B1CB36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BEB7-B5BC-4399-BE44-965A96A16E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2B9-56F8-456D-8889-998746B1CB36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BEB7-B5BC-4399-BE44-965A96A16E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2B9-56F8-456D-8889-998746B1CB36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BEB7-B5BC-4399-BE44-965A96A16E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2B9-56F8-456D-8889-998746B1CB36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BEB7-B5BC-4399-BE44-965A96A16E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2B9-56F8-456D-8889-998746B1CB36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BEB7-B5BC-4399-BE44-965A96A16E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2B9-56F8-456D-8889-998746B1CB36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BBEB7-B5BC-4399-BE44-965A96A16E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FD2B9-56F8-456D-8889-998746B1CB36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BBEB7-B5BC-4399-BE44-965A96A16E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360040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Самарской области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«Школа-интернат № 71 для обучающихся с ограниченными возможностями здоровья городского округа Самара»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«Контрольно-измерительные материалы для оценивания учебных достижений обучающихся с интеллектуальными нарушениями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1 классе»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учитель начальных классов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квалификационной категории: Федорова Т.А.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396044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3296"/>
          </a:xfrm>
        </p:spPr>
        <p:txBody>
          <a:bodyPr>
            <a:normAutofit/>
          </a:bodyPr>
          <a:lstStyle/>
          <a:p>
            <a:r>
              <a:rPr lang="ru-RU" dirty="0" smtClean="0"/>
              <a:t>Освоение обучающимися с интеллектуальными нарушениями АООП, созданной на основе ФГОС, предполагает достижение ими двух видов результатов: предметные и личностные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892480" cy="5721499"/>
          </a:xfrm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Предметные результаты освоения АООП общего образования включают  обучающимися знания и умения, специфичные для каждой предметной области, готовность их применения в практической деятельности.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230411_0929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2420888"/>
            <a:ext cx="3528392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Контрольно-измерительные материалы по математике в 1 классе.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I четверть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проверить уровень математической подготовки, качество усвоения и осознанности материала учащимися по темам «Большой – маленький», «Длинный – короткий», «Высокий – низкий», «Широкий – узкий». 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 штриховку. Обведи предмет по контуру.</a:t>
            </a:r>
          </a:p>
          <a:p>
            <a:pPr marL="457200" indent="-45720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Ирина\Рабочий стол\МОИ ДОКУМЕНТЫ\СКАНЕР\Изображение 023.jpg"/>
          <p:cNvPicPr/>
          <p:nvPr/>
        </p:nvPicPr>
        <p:blipFill>
          <a:blip r:embed="rId2" cstate="print"/>
          <a:srcRect l="8365" t="3745" r="74867" b="84085"/>
          <a:stretch>
            <a:fillRect/>
          </a:stretch>
        </p:blipFill>
        <p:spPr bwMode="auto">
          <a:xfrm>
            <a:off x="611560" y="4149080"/>
            <a:ext cx="1056640" cy="108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Ирина\Рабочий стол\МОИ ДОКУМЕНТЫ\СКАНЕР\Изображение 023.jpg"/>
          <p:cNvPicPr/>
          <p:nvPr/>
        </p:nvPicPr>
        <p:blipFill>
          <a:blip r:embed="rId2" cstate="print"/>
          <a:srcRect l="41148" t="3610" r="36807" b="84091"/>
          <a:stretch>
            <a:fillRect/>
          </a:stretch>
        </p:blipFill>
        <p:spPr bwMode="auto">
          <a:xfrm>
            <a:off x="2339752" y="4221088"/>
            <a:ext cx="1389380" cy="109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Ирина\Рабочий стол\МОИ ДОКУМЕНТЫ\СКАНЕР\Изображение 023.jpg"/>
          <p:cNvPicPr/>
          <p:nvPr/>
        </p:nvPicPr>
        <p:blipFill>
          <a:blip r:embed="rId2" cstate="print"/>
          <a:srcRect l="8383" t="57620" r="67130" b="27164"/>
          <a:stretch>
            <a:fillRect/>
          </a:stretch>
        </p:blipFill>
        <p:spPr bwMode="auto">
          <a:xfrm>
            <a:off x="4355976" y="4005064"/>
            <a:ext cx="1531620" cy="135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Раскрась большой карандаш.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Раскрась высокое дерево.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Ирина\Рабочий стол\МОИ ДОКУМЕНТЫ\СКАНЕР\Изображение 02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5247" t="83029" r="59837" b="7068"/>
          <a:stretch>
            <a:fillRect/>
          </a:stretch>
        </p:blipFill>
        <p:spPr bwMode="auto">
          <a:xfrm>
            <a:off x="971600" y="1124744"/>
            <a:ext cx="1576729" cy="87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Ирина\Рабочий стол\МОИ ДОКУМЕНТЫ\СКАНЕР\Изображение 026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63062" t="78610" r="13454" b="5391"/>
          <a:stretch>
            <a:fillRect/>
          </a:stretch>
        </p:blipFill>
        <p:spPr bwMode="auto">
          <a:xfrm>
            <a:off x="1043608" y="2564904"/>
            <a:ext cx="1933323" cy="133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4221088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Раскрась короткий карандаш.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Documents and Settings\Ирина\Рабочий стол\МОИ ДОКУМЕНТЫ\СКАНЕР\Изображение 027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60149" t="10962" r="8694" b="83154"/>
          <a:stretch>
            <a:fillRect/>
          </a:stretch>
        </p:blipFill>
        <p:spPr bwMode="auto">
          <a:xfrm>
            <a:off x="971600" y="4797152"/>
            <a:ext cx="2648310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Контрольно-измерительные материалы по русскому языку в 1 классе.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четверть</a:t>
            </a:r>
          </a:p>
          <a:p>
            <a:pPr>
              <a:buNone/>
            </a:pPr>
            <a:r>
              <a:rPr lang="ru-RU" sz="2000" b="1" dirty="0"/>
              <a:t>Цель:</a:t>
            </a:r>
            <a:r>
              <a:rPr lang="ru-RU" sz="2000" dirty="0"/>
              <a:t> проверить знание образа букв; проверить умения воспринимать на слух звуки и обозначать их буквами; списывать буквы и слова с печатного образца; делить слова на слоги и производить их звуковой анализ, ставить ударение; выделять в предложении отдельные слова. </a:t>
            </a:r>
          </a:p>
          <a:p>
            <a:pPr>
              <a:buNone/>
            </a:pPr>
            <a:r>
              <a:rPr lang="ru-RU" sz="2000" dirty="0" smtClean="0"/>
              <a:t>  </a:t>
            </a:r>
            <a:r>
              <a:rPr lang="ru-RU" sz="2000" dirty="0"/>
              <a:t>1. Соедини точки</a:t>
            </a:r>
            <a:r>
              <a:rPr lang="ru-RU" sz="2000" dirty="0" smtClean="0"/>
              <a:t>:</a:t>
            </a:r>
          </a:p>
          <a:p>
            <a:pPr>
              <a:buNone/>
            </a:pPr>
            <a:r>
              <a:rPr lang="ru-RU" sz="2000" dirty="0" smtClean="0"/>
              <a:t>.  .  .           .        .           .          .</a:t>
            </a:r>
          </a:p>
          <a:p>
            <a:pPr>
              <a:buNone/>
            </a:pPr>
            <a:r>
              <a:rPr lang="ru-RU" sz="2000" dirty="0" smtClean="0"/>
              <a:t>   .                   .                      .</a:t>
            </a:r>
          </a:p>
          <a:p>
            <a:pPr>
              <a:buNone/>
            </a:pPr>
            <a:r>
              <a:rPr lang="ru-RU" sz="2000" dirty="0" smtClean="0"/>
              <a:t>   .               .        .            .</a:t>
            </a:r>
            <a:endParaRPr lang="ru-RU" sz="2000" dirty="0"/>
          </a:p>
          <a:p>
            <a:pPr lvl="0" fontAlgn="base">
              <a:buNone/>
            </a:pPr>
            <a:r>
              <a:rPr lang="ru-RU" sz="2000" dirty="0" smtClean="0"/>
              <a:t>   2. Запиши </a:t>
            </a:r>
            <a:r>
              <a:rPr lang="ru-RU" sz="2000" dirty="0"/>
              <a:t>строчные буквы под диктовку: О,  А,  М,  У,  С. </a:t>
            </a:r>
          </a:p>
          <a:p>
            <a:pPr lvl="0" fontAlgn="base">
              <a:buNone/>
            </a:pPr>
            <a:r>
              <a:rPr lang="ru-RU" sz="2000" dirty="0" smtClean="0"/>
              <a:t>   3. Спиши </a:t>
            </a:r>
            <a:r>
              <a:rPr lang="ru-RU" sz="2000" dirty="0"/>
              <a:t>слово, выдели красным цветом гласные буквы: МУХА ,  УХА , УХО.</a:t>
            </a:r>
          </a:p>
          <a:p>
            <a:pPr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Контрольно-измерительные материалы по чтению в 1 классе.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четверть</a:t>
            </a:r>
          </a:p>
          <a:p>
            <a:pPr lvl="0">
              <a:buNone/>
            </a:pPr>
            <a:r>
              <a:rPr lang="ru-RU" sz="2000" dirty="0" smtClean="0"/>
              <a:t> 1. Найди </a:t>
            </a:r>
            <a:r>
              <a:rPr lang="ru-RU" sz="2000" dirty="0"/>
              <a:t>и назови буквы.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  А                </a:t>
            </a:r>
            <a:r>
              <a:rPr lang="ru-RU" sz="2000" dirty="0"/>
              <a:t>≤ </a:t>
            </a:r>
            <a:endParaRPr lang="ru-RU" sz="2000" dirty="0" smtClean="0"/>
          </a:p>
          <a:p>
            <a:pPr>
              <a:buNone/>
            </a:pPr>
            <a:r>
              <a:rPr lang="ru-RU" sz="2000" dirty="0"/>
              <a:t>                                                1   </a:t>
            </a:r>
            <a:endParaRPr lang="ru-RU" sz="2000" dirty="0" smtClean="0"/>
          </a:p>
          <a:p>
            <a:pPr>
              <a:buNone/>
            </a:pPr>
            <a:r>
              <a:rPr lang="ru-RU" sz="2000" dirty="0"/>
              <a:t>	У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        ±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/>
              <a:t>	</a:t>
            </a:r>
            <a:r>
              <a:rPr lang="ru-RU" sz="2000" dirty="0" smtClean="0"/>
              <a:t>   М               </a:t>
            </a:r>
            <a:r>
              <a:rPr lang="ru-RU" sz="2000" dirty="0"/>
              <a:t>	</a:t>
            </a:r>
            <a:r>
              <a:rPr lang="ru-RU" sz="2000" dirty="0" smtClean="0"/>
              <a:t>            ±</a:t>
            </a:r>
          </a:p>
          <a:p>
            <a:pPr lvl="0">
              <a:buNone/>
            </a:pPr>
            <a:r>
              <a:rPr lang="ru-RU" sz="2000" dirty="0" smtClean="0"/>
              <a:t> 2. Составь </a:t>
            </a:r>
            <a:r>
              <a:rPr lang="ru-RU" sz="2000" dirty="0"/>
              <a:t>из букв прямые слоги. </a:t>
            </a:r>
            <a:r>
              <a:rPr lang="ru-RU" sz="2000" dirty="0" err="1"/>
              <a:t>Прочти.О</a:t>
            </a:r>
            <a:r>
              <a:rPr lang="ru-RU" sz="2000" dirty="0"/>
              <a:t>, М, У, А</a:t>
            </a:r>
          </a:p>
          <a:p>
            <a:pPr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Ключ к оцениванию результатов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2024-06-10_16-43-3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930" y="764704"/>
            <a:ext cx="9052070" cy="5760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024-06-10_16-46-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964488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283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Государственное бюджетное общеобразовательное учреждение Самарской области «Школа-интернат № 71 для обучающихся с ограниченными возможностями здоровья городского округа Самара» «Контрольно-измерительные материалы для оценивания учебных достижений обучающихся с интеллектуальными нарушениями  в 1 классе»</vt:lpstr>
      <vt:lpstr>Освоение обучающимися с интеллектуальными нарушениями АООП, созданной на основе ФГОС, предполагает достижение ими двух видов результатов: предметные и личностные</vt:lpstr>
      <vt:lpstr>Предметные результаты освоения АООП общего образования включают  обучающимися знания и умения, специфичные для каждой предметной области, готовность их применения в практической деятельности.</vt:lpstr>
      <vt:lpstr>Контрольно-измерительные материалы по математике в 1 классе.</vt:lpstr>
      <vt:lpstr>2. Раскрась большой карандаш. </vt:lpstr>
      <vt:lpstr>Контрольно-измерительные материалы по русскому языку в 1 классе.</vt:lpstr>
      <vt:lpstr>Контрольно-измерительные материалы по чтению в 1 классе.</vt:lpstr>
      <vt:lpstr>Ключ к оцениванию результатов </vt:lpstr>
      <vt:lpstr>Слайд 9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общеобразовательное учреждение  «Контрольно-измерительные материалы для оценивания учебных достижений обучающихся с интеллектуальными нарушениями  в 1 классе»</dc:title>
  <dc:creator>Танюха</dc:creator>
  <cp:lastModifiedBy>Танюха</cp:lastModifiedBy>
  <cp:revision>24</cp:revision>
  <dcterms:created xsi:type="dcterms:W3CDTF">2024-06-10T10:04:18Z</dcterms:created>
  <dcterms:modified xsi:type="dcterms:W3CDTF">2024-06-10T14:05:25Z</dcterms:modified>
</cp:coreProperties>
</file>