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60EF-416C-40EF-83C3-242D50005DD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3D6E-2E11-48D9-A222-211C7492AD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571320" y="16430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II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I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Региональный конкурс </a:t>
            </a:r>
            <a:r>
              <a:rPr dirty="0"/>
              <a:t/>
            </a:r>
            <a:br>
              <a:rPr dirty="0"/>
            </a:br>
            <a:r>
              <a:rPr lang="ru-RU" sz="4000" b="1" strike="noStrike" spc="-1" dirty="0">
                <a:solidFill>
                  <a:srgbClr val="17375E"/>
                </a:solidFill>
                <a:latin typeface="Calibri"/>
              </a:rPr>
              <a:t>«Школа - территория здоровья»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среди  образовательных организаций, осуществляющих образовательную деятельность по адаптированным общеобразовательным программам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Picture 2" descr="https://komiedu.ru/upload/iblock/c4c/sm_full.jpg"/>
          <p:cNvPicPr/>
          <p:nvPr/>
        </p:nvPicPr>
        <p:blipFill>
          <a:blip r:embed="rId2" cstate="print"/>
          <a:stretch/>
        </p:blipFill>
        <p:spPr>
          <a:xfrm>
            <a:off x="3000240" y="4000680"/>
            <a:ext cx="3071520" cy="226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7F871C3-5B16-4132-B69D-A0AA977AB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688" b="54998"/>
          <a:stretch/>
        </p:blipFill>
        <p:spPr>
          <a:xfrm>
            <a:off x="5095408" y="6189198"/>
            <a:ext cx="3937344" cy="562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29" name="CustomShape 1"/>
          <p:cNvSpPr/>
          <p:nvPr/>
        </p:nvSpPr>
        <p:spPr>
          <a:xfrm>
            <a:off x="0" y="71414"/>
            <a:ext cx="8857800" cy="644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Для участия в Конкурсе в номинации 1 </a:t>
            </a:r>
            <a:r>
              <a:rPr lang="ru-RU" sz="1800" b="1" strike="noStrike" spc="-1" dirty="0" smtClean="0">
                <a:solidFill>
                  <a:srgbClr val="1F497D"/>
                </a:solidFill>
                <a:latin typeface="Calibri"/>
              </a:rPr>
              <a:t>образовательная </a:t>
            </a: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организация  предоставляет следующие документы:</a:t>
            </a:r>
            <a:endParaRPr lang="ru-RU" sz="1800" b="1" strike="noStrike" spc="-1" dirty="0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142844" y="928670"/>
            <a:ext cx="4866438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Заявку на участие в Конкурсе, заверенную </a:t>
            </a: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Calibri"/>
              </a:rPr>
              <a:t>подписью</a:t>
            </a:r>
            <a:r>
              <a:rPr lang="ru-RU" sz="2000" spc="-1" dirty="0">
                <a:solidFill>
                  <a:srgbClr val="000000"/>
                </a:solidFill>
                <a:latin typeface="Calibri"/>
              </a:rPr>
              <a:t> руководителя и печатью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142844" y="1571612"/>
            <a:ext cx="535785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Анкету для оценки деятельности школы, содействующей укреплению здоровья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214282" y="2214554"/>
            <a:ext cx="4929222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Описание модели </a:t>
            </a:r>
            <a:r>
              <a:rPr lang="ru-RU" b="0" strike="noStrike" spc="-1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здоровьесберегающей</a:t>
            </a:r>
            <a:r>
              <a:rPr lang="ru-RU" b="0" strike="noStrike" spc="-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школы/ </a:t>
            </a:r>
            <a:r>
              <a:rPr lang="ru-RU" b="0" strike="noStrike" spc="-1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здоровьесберегающего</a:t>
            </a:r>
            <a:r>
              <a:rPr lang="ru-RU" b="0" strike="noStrike" spc="-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детского сада  (не более 10 страниц формата А4) с приложениями </a:t>
            </a:r>
            <a:r>
              <a:rPr lang="ru-RU" sz="1600" b="0" strike="noStrike" spc="-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(не более 15 страниц формата А4)</a:t>
            </a:r>
            <a:endParaRPr lang="ru-RU" sz="1600" b="0" strike="noStrike" spc="-1" dirty="0">
              <a:solidFill>
                <a:schemeClr val="tx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35" name="CustomShape 5"/>
          <p:cNvSpPr/>
          <p:nvPr/>
        </p:nvSpPr>
        <p:spPr>
          <a:xfrm>
            <a:off x="142844" y="3357562"/>
            <a:ext cx="507168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Calibri"/>
              </a:rPr>
              <a:t>П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резентацию модели </a:t>
            </a:r>
            <a:r>
              <a:rPr lang="ru-RU" b="0" strike="noStrike" spc="-1" dirty="0" err="1">
                <a:solidFill>
                  <a:srgbClr val="000000"/>
                </a:solidFill>
                <a:latin typeface="Calibri"/>
              </a:rPr>
              <a:t>здоровьесберегающей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 школы/</a:t>
            </a:r>
            <a:r>
              <a:rPr lang="ru-RU" b="0" strike="noStrike" spc="-1" dirty="0" err="1">
                <a:solidFill>
                  <a:srgbClr val="000000"/>
                </a:solidFill>
                <a:latin typeface="Calibri"/>
              </a:rPr>
              <a:t>здоровьесберегающего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 детского сада в программе </a:t>
            </a:r>
            <a:r>
              <a:rPr lang="ru-RU" b="0" strike="noStrike" spc="-1" dirty="0" err="1">
                <a:solidFill>
                  <a:srgbClr val="000000"/>
                </a:solidFill>
                <a:latin typeface="Calibri"/>
              </a:rPr>
              <a:t>Power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b="0" strike="noStrike" spc="-1" dirty="0" err="1">
                <a:solidFill>
                  <a:srgbClr val="000000"/>
                </a:solidFill>
                <a:latin typeface="Calibri"/>
              </a:rPr>
              <a:t>Point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(не более 20 слайдов)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36" name="CustomShape 6"/>
          <p:cNvSpPr/>
          <p:nvPr/>
        </p:nvSpPr>
        <p:spPr>
          <a:xfrm>
            <a:off x="5286380" y="4643446"/>
            <a:ext cx="208824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Calibri"/>
              </a:rPr>
              <a:t>https://cde.iro63.ru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37" name="Picture 2" descr="https://img2.freepng.ru/20180404/tfw/kisspng-trader-symbol-arrow-red-arrow-5ac4ef8b2edde4.895202321522855819192.jpg"/>
          <p:cNvPicPr/>
          <p:nvPr/>
        </p:nvPicPr>
        <p:blipFill>
          <a:blip r:embed="rId3" cstate="print"/>
          <a:stretch/>
        </p:blipFill>
        <p:spPr>
          <a:xfrm>
            <a:off x="4143372" y="785794"/>
            <a:ext cx="1276920" cy="264600"/>
          </a:xfrm>
          <a:prstGeom prst="rect">
            <a:avLst/>
          </a:prstGeom>
          <a:ln>
            <a:noFill/>
          </a:ln>
        </p:spPr>
      </p:pic>
      <p:pic>
        <p:nvPicPr>
          <p:cNvPr id="338" name="Рисунок 10" descr="Снимок экрана 2021-04-26 в 13.37.37.png"/>
          <p:cNvPicPr/>
          <p:nvPr/>
        </p:nvPicPr>
        <p:blipFill rotWithShape="1">
          <a:blip r:embed="rId4" cstate="print"/>
          <a:srcRect b="37873"/>
          <a:stretch/>
        </p:blipFill>
        <p:spPr>
          <a:xfrm>
            <a:off x="4801971" y="4788455"/>
            <a:ext cx="4450549" cy="1351780"/>
          </a:xfrm>
          <a:prstGeom prst="rect">
            <a:avLst/>
          </a:prstGeom>
          <a:ln>
            <a:noFill/>
          </a:ln>
        </p:spPr>
      </p:pic>
      <p:sp>
        <p:nvSpPr>
          <p:cNvPr id="339" name="CustomShape 7"/>
          <p:cNvSpPr/>
          <p:nvPr/>
        </p:nvSpPr>
        <p:spPr>
          <a:xfrm>
            <a:off x="5009281" y="6152460"/>
            <a:ext cx="4134718" cy="634126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TextBox 16"/>
          <p:cNvSpPr txBox="1"/>
          <p:nvPr/>
        </p:nvSpPr>
        <p:spPr>
          <a:xfrm>
            <a:off x="5715008" y="1214422"/>
            <a:ext cx="334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официальном бланке ОО!</a:t>
            </a:r>
          </a:p>
        </p:txBody>
      </p:sp>
      <p:pic>
        <p:nvPicPr>
          <p:cNvPr id="16" name="Рисунок 15" descr="Снимок экрана 2024-10-10 в 10.10.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785795"/>
            <a:ext cx="3460621" cy="3655374"/>
          </a:xfrm>
          <a:prstGeom prst="rect">
            <a:avLst/>
          </a:prstGeom>
        </p:spPr>
      </p:pic>
      <p:sp>
        <p:nvSpPr>
          <p:cNvPr id="342" name="CustomShape 8"/>
          <p:cNvSpPr/>
          <p:nvPr/>
        </p:nvSpPr>
        <p:spPr>
          <a:xfrm>
            <a:off x="4958448" y="3952927"/>
            <a:ext cx="869760" cy="3646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Анкета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32" name="Рисунок 4" descr="Снимок экрана 2021-04-26 в 13.37.23.png"/>
          <p:cNvPicPr/>
          <p:nvPr/>
        </p:nvPicPr>
        <p:blipFill>
          <a:blip r:embed="rId6" cstate="print"/>
          <a:stretch/>
        </p:blipFill>
        <p:spPr>
          <a:xfrm>
            <a:off x="5009283" y="4279438"/>
            <a:ext cx="4134716" cy="648088"/>
          </a:xfrm>
          <a:prstGeom prst="rect">
            <a:avLst/>
          </a:prstGeom>
          <a:ln>
            <a:noFill/>
          </a:ln>
        </p:spPr>
      </p:pic>
      <p:pic>
        <p:nvPicPr>
          <p:cNvPr id="341" name="Picture 2" descr="https://img2.freepng.ru/20180404/tfw/kisspng-trader-symbol-arrow-red-arrow-5ac4ef8b2edde4.895202321522855819192.jpg"/>
          <p:cNvPicPr/>
          <p:nvPr/>
        </p:nvPicPr>
        <p:blipFill>
          <a:blip r:embed="rId7" cstate="print"/>
          <a:stretch/>
        </p:blipFill>
        <p:spPr>
          <a:xfrm rot="12670538" flipH="1">
            <a:off x="5073316" y="4635379"/>
            <a:ext cx="1222920" cy="264600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 descr="Снимок экрана 2024-10-10 в 10.41.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4286256"/>
            <a:ext cx="4929190" cy="257174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Рисунок 3" descr="Снимок экрана 2021-04-26 в 13.13.02.png"/>
          <p:cNvPicPr/>
          <p:nvPr/>
        </p:nvPicPr>
        <p:blipFill>
          <a:blip r:embed="rId2" cstate="print"/>
          <a:stretch/>
        </p:blipFill>
        <p:spPr>
          <a:xfrm>
            <a:off x="0" y="214200"/>
            <a:ext cx="9143640" cy="664344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https://im0-tub-ru.yandex.net/i?id=92c38b2c38b48e0fef183b7b084b126e&amp;n=13&amp;exp=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6215074" y="642918"/>
            <a:ext cx="1071570" cy="76191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Рисунок 1" descr="Снимок экрана 2021-04-26 в 15.29.07.png"/>
          <p:cNvPicPr/>
          <p:nvPr/>
        </p:nvPicPr>
        <p:blipFill>
          <a:blip r:embed="rId2" cstate="print"/>
          <a:stretch/>
        </p:blipFill>
        <p:spPr>
          <a:xfrm>
            <a:off x="0" y="2857320"/>
            <a:ext cx="4433760" cy="3572076"/>
          </a:xfrm>
          <a:prstGeom prst="rect">
            <a:avLst/>
          </a:prstGeom>
          <a:ln>
            <a:noFill/>
          </a:ln>
        </p:spPr>
      </p:pic>
      <p:pic>
        <p:nvPicPr>
          <p:cNvPr id="345" name="Рисунок 3" descr="Снимок экрана 2021-04-26 в 15.36.22.png"/>
          <p:cNvPicPr/>
          <p:nvPr/>
        </p:nvPicPr>
        <p:blipFill>
          <a:blip r:embed="rId3" cstate="print"/>
          <a:stretch/>
        </p:blipFill>
        <p:spPr>
          <a:xfrm>
            <a:off x="4357800" y="3357562"/>
            <a:ext cx="2857406" cy="3071318"/>
          </a:xfrm>
          <a:prstGeom prst="rect">
            <a:avLst/>
          </a:prstGeom>
          <a:ln>
            <a:noFill/>
          </a:ln>
        </p:spPr>
      </p:pic>
      <p:pic>
        <p:nvPicPr>
          <p:cNvPr id="346" name="Рисунок 4" descr="Снимок экрана 2021-04-26 в 15.36.39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7141320" y="3286124"/>
            <a:ext cx="2002320" cy="3499876"/>
          </a:xfrm>
          <a:prstGeom prst="rect">
            <a:avLst/>
          </a:prstGeom>
          <a:ln>
            <a:noFill/>
          </a:ln>
        </p:spPr>
      </p:pic>
      <p:sp>
        <p:nvSpPr>
          <p:cNvPr id="347" name="CustomShape 1"/>
          <p:cNvSpPr/>
          <p:nvPr/>
        </p:nvSpPr>
        <p:spPr>
          <a:xfrm>
            <a:off x="142920" y="142920"/>
            <a:ext cx="4071890" cy="1814428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Описание модели здоровьесберегающей школы детского сада осуществляется в произвольной форме и должно носить аналитический характер по обобщению и анализу инновационной здоровьесберегающей деятельности ОО за последние годы.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4429080" y="0"/>
            <a:ext cx="4857480" cy="325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1F497D"/>
                </a:solidFill>
                <a:latin typeface="Calibri"/>
              </a:rPr>
              <a:t>Приложения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 могут содержать: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- программу деятельности школы по сохранению и укреплению здоровья обучающихся, формированию ЗОЖ, </a:t>
            </a:r>
            <a:endParaRPr lang="ru-RU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экспертную оценку здоровьесберегающей образовательной среды школы,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-описание мероприятий, документы и фотографии, подтверждающие достигнутые результаты,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- документы, подтверждающие взаимодействие Школы с другими организациями по вопросам сохранения здоровья обучающихся, </a:t>
            </a:r>
            <a:endParaRPr lang="ru-RU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 аналитические материалы: таблицы, графики, анализ анкет, опросников и др.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214282" y="2428868"/>
            <a:ext cx="1423080" cy="3646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1F497D"/>
                </a:solidFill>
                <a:latin typeface="Calibri"/>
              </a:rPr>
              <a:t>Наглядность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2143108" y="2428868"/>
            <a:ext cx="1200600" cy="3646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Научность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2AC01-0031-4FDC-B75B-B6213B7A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F7B8E5-4BDD-4940-B26F-95AF5C7B16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67"/>
            <a:ext cx="4617357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56D50E2-F7CE-4887-B6BB-9CFB676613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0091" y="-23867"/>
            <a:ext cx="4783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797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189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cde</dc:creator>
  <cp:lastModifiedBy>cde</cp:lastModifiedBy>
  <cp:revision>2</cp:revision>
  <dcterms:created xsi:type="dcterms:W3CDTF">2025-06-11T07:03:14Z</dcterms:created>
  <dcterms:modified xsi:type="dcterms:W3CDTF">2025-06-11T07:07:09Z</dcterms:modified>
</cp:coreProperties>
</file>