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866C2-5744-4B6B-AF68-59A8B8A4EE92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89E98-306F-43BB-A3F0-51CDB2D6EB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D298E45-4CFF-4462-A6FF-4A4509D434AC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59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92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Безусловно, сети уже очень глубоко проникли в нашу жизнь и продолжают набирать популярность, влияние их на людей до сих пор недооценивается. </a:t>
            </a:r>
          </a:p>
          <a:p>
            <a:pPr marL="216000" indent="-215640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Все чаще мы озадачиваемся вопросом: «НУЖНЫ ЛИ СОЦИАЛЬНЫЕ СЕТИ?». В педагогической деятельности возможности социальных сетей можно использовать для решения самых различных задач: в социальных сетях можно эффективно организовать коллективную работу распределенной учебной группы, долгосрочную проектную деятельность, международные обмены, в том числе научно-образовательные, мобильное непрерывное образование и самообразование, сетевую работу людей, находящихся в разных странах, на разных континентах земли.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101946E-3C55-4764-B4AF-84D761EF1EBC}" type="slidenum">
              <a:rPr lang="ru-RU" sz="1400" b="0" strike="noStrike" spc="-1" smtClean="0">
                <a:latin typeface="Times New Roman"/>
              </a:rPr>
              <a:pPr algn="r"/>
              <a:t>9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3F6-FA54-4014-8310-BB0F9F515E1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8C84-7AD4-4A73-AEB8-1B21EC4D6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3F6-FA54-4014-8310-BB0F9F515E1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8C84-7AD4-4A73-AEB8-1B21EC4D6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3F6-FA54-4014-8310-BB0F9F515E1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8C84-7AD4-4A73-AEB8-1B21EC4D6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3F6-FA54-4014-8310-BB0F9F515E1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8C84-7AD4-4A73-AEB8-1B21EC4D6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3F6-FA54-4014-8310-BB0F9F515E1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8C84-7AD4-4A73-AEB8-1B21EC4D6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3F6-FA54-4014-8310-BB0F9F515E1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8C84-7AD4-4A73-AEB8-1B21EC4D6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3F6-FA54-4014-8310-BB0F9F515E1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8C84-7AD4-4A73-AEB8-1B21EC4D6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3F6-FA54-4014-8310-BB0F9F515E1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8C84-7AD4-4A73-AEB8-1B21EC4D6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3F6-FA54-4014-8310-BB0F9F515E1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8C84-7AD4-4A73-AEB8-1B21EC4D6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3F6-FA54-4014-8310-BB0F9F515E1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8C84-7AD4-4A73-AEB8-1B21EC4D6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03F6-FA54-4014-8310-BB0F9F515E1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8C84-7AD4-4A73-AEB8-1B21EC4D6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B03F6-FA54-4014-8310-BB0F9F515E1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18C84-7AD4-4A73-AEB8-1B21EC4D67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de.sipkro.ru/cde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571320" y="16430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II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I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Региональный конкурс </a:t>
            </a:r>
            <a:r>
              <a:rPr dirty="0"/>
              <a:t/>
            </a:r>
            <a:br>
              <a:rPr dirty="0"/>
            </a:br>
            <a:r>
              <a:rPr lang="ru-RU" sz="4000" b="1" strike="noStrike" spc="-1" dirty="0">
                <a:solidFill>
                  <a:srgbClr val="17375E"/>
                </a:solidFill>
                <a:latin typeface="Calibri"/>
              </a:rPr>
              <a:t>«Школа - территория здоровья» </a:t>
            </a:r>
            <a:r>
              <a:rPr dirty="0"/>
              <a:t/>
            </a:r>
            <a:br>
              <a:rPr dirty="0"/>
            </a:b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среди  образовательных организаций, осуществляющих образовательную деятельность по адаптированным общеобразовательным программам 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9" name="Picture 2" descr="https://komiedu.ru/upload/iblock/c4c/sm_full.jpg"/>
          <p:cNvPicPr/>
          <p:nvPr/>
        </p:nvPicPr>
        <p:blipFill>
          <a:blip r:embed="rId2" cstate="print"/>
          <a:stretch/>
        </p:blipFill>
        <p:spPr>
          <a:xfrm>
            <a:off x="3000240" y="4000680"/>
            <a:ext cx="3071520" cy="226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icture 2" descr="https://luckclub.ru/images/luckclub/2020/08/full_tbp4jfaf.jpg"/>
          <p:cNvPicPr/>
          <p:nvPr/>
        </p:nvPicPr>
        <p:blipFill>
          <a:blip r:embed="rId2" cstate="print"/>
          <a:stretch/>
        </p:blipFill>
        <p:spPr>
          <a:xfrm>
            <a:off x="142920" y="142920"/>
            <a:ext cx="4679640" cy="3111120"/>
          </a:xfrm>
          <a:prstGeom prst="rect">
            <a:avLst/>
          </a:prstGeom>
          <a:ln w="9360">
            <a:noFill/>
          </a:ln>
        </p:spPr>
      </p:pic>
      <p:pic>
        <p:nvPicPr>
          <p:cNvPr id="495" name="Picture 4" descr="https://ds02.infourok.ru/uploads/ex/0b9e/0007d3cd-01510a04/hello_html_m3e41d4e8.gif"/>
          <p:cNvPicPr/>
          <p:nvPr/>
        </p:nvPicPr>
        <p:blipFill>
          <a:blip r:embed="rId3" cstate="print"/>
          <a:stretch/>
        </p:blipFill>
        <p:spPr>
          <a:xfrm>
            <a:off x="4643280" y="3571920"/>
            <a:ext cx="4274640" cy="3142800"/>
          </a:xfrm>
          <a:prstGeom prst="rect">
            <a:avLst/>
          </a:prstGeom>
          <a:ln w="9360">
            <a:noFill/>
          </a:ln>
        </p:spPr>
      </p:pic>
      <p:pic>
        <p:nvPicPr>
          <p:cNvPr id="496" name="Picture 10" descr="http://buchadesign.com/wp-content/uploads/2017/04/a10000.jpg"/>
          <p:cNvPicPr/>
          <p:nvPr/>
        </p:nvPicPr>
        <p:blipFill>
          <a:blip r:embed="rId4" cstate="print"/>
          <a:stretch/>
        </p:blipFill>
        <p:spPr>
          <a:xfrm>
            <a:off x="0" y="3571920"/>
            <a:ext cx="4071600" cy="2980800"/>
          </a:xfrm>
          <a:prstGeom prst="rect">
            <a:avLst/>
          </a:prstGeom>
          <a:ln w="9360">
            <a:noFill/>
          </a:ln>
        </p:spPr>
      </p:pic>
      <p:pic>
        <p:nvPicPr>
          <p:cNvPr id="497" name="Picture 12" descr="https://www.alenamebelrostov.ru/sites/default/files/galleries/2016-07/shkola3.jpg"/>
          <p:cNvPicPr/>
          <p:nvPr/>
        </p:nvPicPr>
        <p:blipFill>
          <a:blip r:embed="rId5" cstate="print"/>
          <a:stretch/>
        </p:blipFill>
        <p:spPr>
          <a:xfrm>
            <a:off x="4849920" y="0"/>
            <a:ext cx="4293720" cy="3214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Рисунок 4"/>
          <p:cNvPicPr/>
          <p:nvPr/>
        </p:nvPicPr>
        <p:blipFill>
          <a:blip r:embed="rId2" cstate="print"/>
          <a:stretch/>
        </p:blipFill>
        <p:spPr>
          <a:xfrm>
            <a:off x="6072120" y="214200"/>
            <a:ext cx="2815920" cy="2270520"/>
          </a:xfrm>
          <a:prstGeom prst="rect">
            <a:avLst/>
          </a:prstGeom>
          <a:ln w="9360">
            <a:noFill/>
          </a:ln>
        </p:spPr>
      </p:pic>
      <p:pic>
        <p:nvPicPr>
          <p:cNvPr id="499" name="Объект 3"/>
          <p:cNvPicPr/>
          <p:nvPr/>
        </p:nvPicPr>
        <p:blipFill>
          <a:blip r:embed="rId3" cstate="print"/>
          <a:stretch/>
        </p:blipFill>
        <p:spPr>
          <a:xfrm>
            <a:off x="285840" y="571320"/>
            <a:ext cx="1856880" cy="1302840"/>
          </a:xfrm>
          <a:prstGeom prst="rect">
            <a:avLst/>
          </a:prstGeom>
          <a:ln w="9360">
            <a:noFill/>
          </a:ln>
        </p:spPr>
      </p:pic>
      <p:pic>
        <p:nvPicPr>
          <p:cNvPr id="500" name="Рисунок 8" descr="урок3.JPG"/>
          <p:cNvPicPr/>
          <p:nvPr/>
        </p:nvPicPr>
        <p:blipFill>
          <a:blip r:embed="rId4" cstate="print"/>
          <a:stretch/>
        </p:blipFill>
        <p:spPr>
          <a:xfrm>
            <a:off x="71280" y="4286160"/>
            <a:ext cx="3796200" cy="2356920"/>
          </a:xfrm>
          <a:prstGeom prst="rect">
            <a:avLst/>
          </a:prstGeom>
          <a:ln w="9360">
            <a:noFill/>
          </a:ln>
        </p:spPr>
      </p:pic>
      <p:pic>
        <p:nvPicPr>
          <p:cNvPr id="501" name="Picture 6" descr="https://avatars.mds.yandex.net/get-zen_doc/1925657/pub_5ebee8a1be2dce5b920f1f53_5ec016287aa30259c5684d08/scale_1200"/>
          <p:cNvPicPr/>
          <p:nvPr/>
        </p:nvPicPr>
        <p:blipFill>
          <a:blip r:embed="rId5" cstate="print"/>
          <a:stretch/>
        </p:blipFill>
        <p:spPr>
          <a:xfrm>
            <a:off x="4643280" y="4214880"/>
            <a:ext cx="3723840" cy="2482560"/>
          </a:xfrm>
          <a:prstGeom prst="rect">
            <a:avLst/>
          </a:prstGeom>
          <a:ln w="9360">
            <a:noFill/>
          </a:ln>
        </p:spPr>
      </p:pic>
      <p:pic>
        <p:nvPicPr>
          <p:cNvPr id="502" name="Picture 4" descr="https://i.ytimg.com/vi/jbcj3X5GgQs/maxresdefault.jpg"/>
          <p:cNvPicPr/>
          <p:nvPr/>
        </p:nvPicPr>
        <p:blipFill>
          <a:blip r:embed="rId6" cstate="print"/>
          <a:stretch/>
        </p:blipFill>
        <p:spPr>
          <a:xfrm>
            <a:off x="2500200" y="1428840"/>
            <a:ext cx="3595320" cy="2022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 экрана 2024-10-10 в 13.47.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13604" cy="6858000"/>
          </a:xfrm>
          <a:prstGeom prst="rect">
            <a:avLst/>
          </a:prstGeom>
        </p:spPr>
      </p:pic>
      <p:pic>
        <p:nvPicPr>
          <p:cNvPr id="5" name="Рисунок 4" descr="Снимок экрана 2024-10-10 в 13.47.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0"/>
            <a:ext cx="45482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285720" y="142852"/>
            <a:ext cx="8229240" cy="867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1F497D"/>
                </a:solidFill>
                <a:latin typeface="Calibri"/>
              </a:rPr>
              <a:t>Номинация 3 «Лучший конспект урока с применением здоровьесберегающих технологий»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142843" y="1071546"/>
            <a:ext cx="6921761" cy="1629762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В номинации могут принимать участие только учителя отдельных образовательных организаций, осуществляющих образовательную деятельность по адаптированным основным общеобразовательным программам или учителя, работающие в отдельных классах для обучающихся с ОВЗ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58" name="CustomShape 3"/>
          <p:cNvSpPr/>
          <p:nvPr/>
        </p:nvSpPr>
        <p:spPr>
          <a:xfrm>
            <a:off x="3929058" y="3743306"/>
            <a:ext cx="5143504" cy="2860868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Для участия в Конкурсе учитель предоставляет следующие документы: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- заявку на участие в Конкурсе (</a:t>
            </a:r>
            <a:r>
              <a:rPr lang="ru-RU" sz="2000" b="0" u="sng" strike="noStrike" spc="-1" dirty="0">
                <a:solidFill>
                  <a:srgbClr val="0000FF"/>
                </a:solidFill>
                <a:uFillTx/>
                <a:latin typeface="Calibri"/>
                <a:hlinkClick r:id="rId2"/>
              </a:rPr>
              <a:t>текстовый вариант в формате .</a:t>
            </a:r>
            <a:r>
              <a:rPr lang="ru-RU" sz="2000" b="0" u="sng" strike="noStrike" spc="-1" dirty="0" err="1">
                <a:solidFill>
                  <a:srgbClr val="0000FF"/>
                </a:solidFill>
                <a:uFillTx/>
                <a:latin typeface="Calibri"/>
                <a:hlinkClick r:id="rId2"/>
              </a:rPr>
              <a:t>pdf</a:t>
            </a:r>
            <a:r>
              <a:rPr lang="ru-RU" sz="2000" b="0" u="sng" strike="noStrike" spc="-1" dirty="0">
                <a:solidFill>
                  <a:srgbClr val="0000FF"/>
                </a:solidFill>
                <a:uFillTx/>
                <a:latin typeface="Calibri"/>
                <a:hlinkClick r:id="rId2"/>
              </a:rPr>
              <a:t>);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- согласие на обработку и распространение персональных данных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- конспект урока/технологическую карту урока с пояснительной запиской;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2000" spc="-1" dirty="0">
                <a:solidFill>
                  <a:srgbClr val="000000"/>
                </a:solidFill>
                <a:latin typeface="Calibri"/>
              </a:rPr>
              <a:t>п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резентацию урока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0" name="Рисунок 9" descr="Снимок экрана 2024-10-10 в 10.49.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04883"/>
            <a:ext cx="3795769" cy="4053117"/>
          </a:xfrm>
          <a:prstGeom prst="rect">
            <a:avLst/>
          </a:prstGeom>
        </p:spPr>
      </p:pic>
      <p:pic>
        <p:nvPicPr>
          <p:cNvPr id="11" name="Picture 2" descr="https://img2.freepng.ru/20180404/tfw/kisspng-trader-symbol-arrow-red-arrow-5ac4ef8b2edde4.895202321522855819192.jpg"/>
          <p:cNvPicPr/>
          <p:nvPr/>
        </p:nvPicPr>
        <p:blipFill>
          <a:blip r:embed="rId4" cstate="print"/>
          <a:stretch/>
        </p:blipFill>
        <p:spPr>
          <a:xfrm flipH="1">
            <a:off x="3929058" y="2857496"/>
            <a:ext cx="1222920" cy="264600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201354" y="3094817"/>
            <a:ext cx="1729961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Приложение 4</a:t>
            </a:r>
          </a:p>
        </p:txBody>
      </p:sp>
      <p:pic>
        <p:nvPicPr>
          <p:cNvPr id="32770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5498" y="928658"/>
            <a:ext cx="1729961" cy="2964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214200" y="71280"/>
            <a:ext cx="7900560" cy="653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1F497D"/>
                </a:solidFill>
                <a:latin typeface="Calibri"/>
              </a:rPr>
              <a:t>«Лучший конспект урока с применением здоровьесберегающих технологий»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4" name="Picture 2" descr="https://e7.pngegg.com/pngimages/162/481/png-clipart-white-ruled-paper-sheet-clipboard-free-content-paper-icon-s-computer-program-material.png"/>
          <p:cNvPicPr/>
          <p:nvPr/>
        </p:nvPicPr>
        <p:blipFill>
          <a:blip r:embed="rId2" cstate="print"/>
          <a:stretch/>
        </p:blipFill>
        <p:spPr>
          <a:xfrm>
            <a:off x="1357290" y="2143116"/>
            <a:ext cx="1357158" cy="1571496"/>
          </a:xfrm>
          <a:prstGeom prst="rect">
            <a:avLst/>
          </a:prstGeom>
          <a:ln>
            <a:noFill/>
          </a:ln>
        </p:spPr>
      </p:pic>
      <p:sp>
        <p:nvSpPr>
          <p:cNvPr id="365" name="CustomShape 2"/>
          <p:cNvSpPr/>
          <p:nvPr/>
        </p:nvSpPr>
        <p:spPr>
          <a:xfrm>
            <a:off x="0" y="785880"/>
            <a:ext cx="1571400" cy="1499760"/>
          </a:xfrm>
          <a:prstGeom prst="verticalScroll">
            <a:avLst>
              <a:gd name="adj" fmla="val 12500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3"/>
          <p:cNvSpPr/>
          <p:nvPr/>
        </p:nvSpPr>
        <p:spPr>
          <a:xfrm>
            <a:off x="222120" y="1285920"/>
            <a:ext cx="12571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Титульный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лист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67" name="CustomShape 4"/>
          <p:cNvSpPr/>
          <p:nvPr/>
        </p:nvSpPr>
        <p:spPr>
          <a:xfrm>
            <a:off x="1643040" y="714240"/>
            <a:ext cx="7500600" cy="1321985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На </a:t>
            </a:r>
            <a:r>
              <a:rPr lang="ru-RU" sz="1600" b="1" strike="noStrike" spc="-1" dirty="0">
                <a:solidFill>
                  <a:srgbClr val="1F497D"/>
                </a:solidFill>
                <a:latin typeface="Calibri"/>
              </a:rPr>
              <a:t>титульном листе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должно быть указано: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наименование органа исполнительной власти в сфере образования;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тема урока, класс, для которого предназначен урок, реализуемый вариант АООП,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 фамилия, имя, отчество, должность автора Конспекта, </a:t>
            </a: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полное наименование (по Уставу) и юридический адрес Школы.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68" name="CustomShape 5"/>
          <p:cNvSpPr/>
          <p:nvPr/>
        </p:nvSpPr>
        <p:spPr>
          <a:xfrm>
            <a:off x="2857320" y="2571840"/>
            <a:ext cx="6071760" cy="4030419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1F497D"/>
                </a:solidFill>
                <a:latin typeface="Calibri"/>
              </a:rPr>
              <a:t>Пояснительная записка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к Конспекту должна содержать: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краткую характеристику класса, описание специфики состояния здоровья обучающихся, для которых предназначен урок;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информацию о программе, на основании которой разработана рабочая программа учителя;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информацию  об используемом УМК;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spc="-1" dirty="0">
                <a:solidFill>
                  <a:srgbClr val="000000"/>
                </a:solidFill>
                <a:latin typeface="Calibri"/>
              </a:rPr>
              <a:t>- информацию об используемых на уроке электронных образовательных ресурсах;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описание места урока в изучении темы, предмета;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цели, задачи урока, планируемые образовательные результаты урока;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описание используемых на уроке здоровьесберегающих технологий;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описание способов оценки достижения планируемых образовательных результатов урока;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описание материально-технического обеспечения урока.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69" name="CustomShape 6"/>
          <p:cNvSpPr/>
          <p:nvPr/>
        </p:nvSpPr>
        <p:spPr>
          <a:xfrm>
            <a:off x="1500166" y="2571744"/>
            <a:ext cx="1239804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1F497D"/>
                </a:solidFill>
                <a:latin typeface="Calibri"/>
              </a:rPr>
              <a:t>Пояснительная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1F497D"/>
                </a:solidFill>
                <a:latin typeface="Calibri"/>
              </a:rPr>
              <a:t> записка 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370" name="Рисунок 8" descr="училка.jpg"/>
          <p:cNvPicPr/>
          <p:nvPr/>
        </p:nvPicPr>
        <p:blipFill>
          <a:blip r:embed="rId3" cstate="print"/>
          <a:stretch/>
        </p:blipFill>
        <p:spPr>
          <a:xfrm>
            <a:off x="142920" y="4933800"/>
            <a:ext cx="1109520" cy="1923840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" y="3786190"/>
            <a:ext cx="271461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Объем конспекта не более</a:t>
            </a:r>
          </a:p>
          <a:p>
            <a:r>
              <a:rPr lang="ru-RU" sz="1400" dirty="0"/>
              <a:t>10 страниц формата А4</a:t>
            </a:r>
          </a:p>
          <a:p>
            <a:r>
              <a:rPr lang="ru-RU" sz="1200" dirty="0"/>
              <a:t>Конспект может быть дополнен</a:t>
            </a:r>
          </a:p>
          <a:p>
            <a:r>
              <a:rPr lang="ru-RU" sz="1200" dirty="0"/>
              <a:t> приложениями объемом не более </a:t>
            </a:r>
          </a:p>
          <a:p>
            <a:r>
              <a:rPr lang="ru-RU" sz="1200" dirty="0"/>
              <a:t>15 страниц формата А4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Рисунок 2" descr="Снимок экрана 2021-04-26 в 16.06.11.png"/>
          <p:cNvPicPr/>
          <p:nvPr/>
        </p:nvPicPr>
        <p:blipFill>
          <a:blip r:embed="rId2" cstate="print"/>
          <a:stretch/>
        </p:blipFill>
        <p:spPr>
          <a:xfrm>
            <a:off x="6500880" y="2000160"/>
            <a:ext cx="2642760" cy="4598280"/>
          </a:xfrm>
          <a:prstGeom prst="rect">
            <a:avLst/>
          </a:prstGeom>
          <a:ln>
            <a:noFill/>
          </a:ln>
        </p:spPr>
      </p:pic>
      <p:pic>
        <p:nvPicPr>
          <p:cNvPr id="372" name="Рисунок 3" descr="Снимок экрана 2021-04-26 в 16.11.09.png"/>
          <p:cNvPicPr/>
          <p:nvPr/>
        </p:nvPicPr>
        <p:blipFill>
          <a:blip r:embed="rId3" cstate="print"/>
          <a:stretch/>
        </p:blipFill>
        <p:spPr>
          <a:xfrm>
            <a:off x="142920" y="571320"/>
            <a:ext cx="3142800" cy="6143400"/>
          </a:xfrm>
          <a:prstGeom prst="rect">
            <a:avLst/>
          </a:prstGeom>
          <a:ln>
            <a:noFill/>
          </a:ln>
        </p:spPr>
      </p:pic>
      <p:sp>
        <p:nvSpPr>
          <p:cNvPr id="373" name="CustomShape 1"/>
          <p:cNvSpPr/>
          <p:nvPr/>
        </p:nvSpPr>
        <p:spPr>
          <a:xfrm>
            <a:off x="24840" y="71280"/>
            <a:ext cx="4998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1F497D"/>
                </a:solidFill>
                <a:latin typeface="Calibri"/>
              </a:rPr>
              <a:t>Грамотная пояснительная записка – 50% успеха!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74" name="Рисунок 5" descr="Снимок экрана 2021-04-26 в 16.14.07.png"/>
          <p:cNvPicPr/>
          <p:nvPr/>
        </p:nvPicPr>
        <p:blipFill>
          <a:blip r:embed="rId4" cstate="print"/>
          <a:stretch/>
        </p:blipFill>
        <p:spPr>
          <a:xfrm>
            <a:off x="3286080" y="2071800"/>
            <a:ext cx="3300120" cy="4714560"/>
          </a:xfrm>
          <a:prstGeom prst="rect">
            <a:avLst/>
          </a:prstGeom>
          <a:ln>
            <a:noFill/>
          </a:ln>
        </p:spPr>
      </p:pic>
      <p:sp>
        <p:nvSpPr>
          <p:cNvPr id="375" name="CustomShape 2"/>
          <p:cNvSpPr/>
          <p:nvPr/>
        </p:nvSpPr>
        <p:spPr>
          <a:xfrm>
            <a:off x="6510240" y="142920"/>
            <a:ext cx="1631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1F497D"/>
                </a:solidFill>
                <a:latin typeface="Calibri"/>
              </a:rPr>
              <a:t>Обязательно!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76" name="CustomShape 3"/>
          <p:cNvSpPr/>
          <p:nvPr/>
        </p:nvSpPr>
        <p:spPr>
          <a:xfrm>
            <a:off x="7440480" y="1285920"/>
            <a:ext cx="1526760" cy="3646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Указать АООП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77" name="CustomShape 4"/>
          <p:cNvSpPr/>
          <p:nvPr/>
        </p:nvSpPr>
        <p:spPr>
          <a:xfrm>
            <a:off x="3949920" y="714240"/>
            <a:ext cx="3730320" cy="3646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Дать краткую характеристику класса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78" name="CustomShape 5"/>
          <p:cNvSpPr/>
          <p:nvPr/>
        </p:nvSpPr>
        <p:spPr>
          <a:xfrm>
            <a:off x="71280" y="714240"/>
            <a:ext cx="3428640" cy="121392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9" name="Picture 2" descr="https://cdn1.vectorstock.com/i/1000x1000/32/60/blue-arrow-curved-right-sign-vector-14343260.jpg"/>
          <p:cNvPicPr/>
          <p:nvPr/>
        </p:nvPicPr>
        <p:blipFill>
          <a:blip r:embed="rId5" cstate="print"/>
          <a:srcRect b="15573"/>
          <a:stretch/>
        </p:blipFill>
        <p:spPr>
          <a:xfrm rot="9077400">
            <a:off x="3272040" y="517680"/>
            <a:ext cx="779760" cy="435960"/>
          </a:xfrm>
          <a:prstGeom prst="rect">
            <a:avLst/>
          </a:prstGeom>
          <a:ln>
            <a:noFill/>
          </a:ln>
        </p:spPr>
      </p:pic>
      <p:pic>
        <p:nvPicPr>
          <p:cNvPr id="380" name="Picture 2" descr="https://cdn1.vectorstock.com/i/1000x1000/32/60/blue-arrow-curved-right-sign-vector-14343260.jpg"/>
          <p:cNvPicPr/>
          <p:nvPr/>
        </p:nvPicPr>
        <p:blipFill>
          <a:blip r:embed="rId6" cstate="print"/>
          <a:srcRect b="15573"/>
          <a:stretch/>
        </p:blipFill>
        <p:spPr>
          <a:xfrm rot="7931400">
            <a:off x="7917840" y="1677240"/>
            <a:ext cx="1056960" cy="435960"/>
          </a:xfrm>
          <a:prstGeom prst="rect">
            <a:avLst/>
          </a:prstGeom>
          <a:ln>
            <a:noFill/>
          </a:ln>
        </p:spPr>
      </p:pic>
      <p:sp>
        <p:nvSpPr>
          <p:cNvPr id="381" name="CustomShape 6"/>
          <p:cNvSpPr/>
          <p:nvPr/>
        </p:nvSpPr>
        <p:spPr>
          <a:xfrm>
            <a:off x="6572160" y="2214720"/>
            <a:ext cx="2571480" cy="21384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2" name="CustomShape 7"/>
          <p:cNvSpPr/>
          <p:nvPr/>
        </p:nvSpPr>
        <p:spPr>
          <a:xfrm>
            <a:off x="3732120" y="1357200"/>
            <a:ext cx="3265560" cy="639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Указать цель, задачи,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планируемые результаты урока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83" name="CustomShape 8"/>
          <p:cNvSpPr/>
          <p:nvPr/>
        </p:nvSpPr>
        <p:spPr>
          <a:xfrm>
            <a:off x="3286080" y="2500200"/>
            <a:ext cx="3285720" cy="421452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4" name="CustomShape 9"/>
          <p:cNvSpPr/>
          <p:nvPr/>
        </p:nvSpPr>
        <p:spPr>
          <a:xfrm>
            <a:off x="0" y="2357280"/>
            <a:ext cx="3285720" cy="435744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5" name="CustomShape 10"/>
          <p:cNvSpPr/>
          <p:nvPr/>
        </p:nvSpPr>
        <p:spPr>
          <a:xfrm>
            <a:off x="6572160" y="4572000"/>
            <a:ext cx="2499840" cy="171432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428760" y="0"/>
            <a:ext cx="8229240" cy="439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8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1F497D"/>
                </a:solidFill>
                <a:latin typeface="Calibri"/>
              </a:rPr>
              <a:t>Конспект урока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142920" y="500040"/>
            <a:ext cx="4571640" cy="130716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В Конспекте описывается ход урока (по этапам), деятельность учителя и учащихся на разных этапах урока, применяемые на уроке методики и технологии, используемые средства обучения, цифровые ресурсы.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88" name="CustomShape 3"/>
          <p:cNvSpPr/>
          <p:nvPr/>
        </p:nvSpPr>
        <p:spPr>
          <a:xfrm>
            <a:off x="4857840" y="500040"/>
            <a:ext cx="4214520" cy="130716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Объем Конспекта должен составлять не более 10 страниц формата А4.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 Конспект может быть дополнен приложениями объемом не более 15 страниц формата А4.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89" name="CustomShape 4"/>
          <p:cNvSpPr/>
          <p:nvPr/>
        </p:nvSpPr>
        <p:spPr>
          <a:xfrm>
            <a:off x="5786446" y="4143380"/>
            <a:ext cx="3142800" cy="228060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В приложении к Конспекту могут быть представлены материалы по методическому обеспечению урока: используемые на уроке дидактические материалы, опорные схемы, дифференцированные контрольно-измерительные материалы и т.д.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90" name="CustomShape 5"/>
          <p:cNvSpPr/>
          <p:nvPr/>
        </p:nvSpPr>
        <p:spPr>
          <a:xfrm>
            <a:off x="142844" y="4143380"/>
            <a:ext cx="5428800" cy="203724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При написании конспекта урока на каждом из его этапов необходимо отразить цели и задачи деятельности учителя и учащихся, методы и способы достижения поставленных целей, основное предметное содержание соответствующих этапов, организацию работы с применением здоровьесберегающих технологий на каждом из этапов с учетом реальных особенностей класса, в котором проводится данный урок </a:t>
            </a:r>
            <a:endParaRPr lang="ru-RU" sz="1600" b="0" strike="noStrike" spc="-1" dirty="0">
              <a:latin typeface="Arial"/>
            </a:endParaRPr>
          </a:p>
        </p:txBody>
      </p:sp>
      <p:graphicFrame>
        <p:nvGraphicFramePr>
          <p:cNvPr id="391" name="Table 6"/>
          <p:cNvGraphicFramePr/>
          <p:nvPr/>
        </p:nvGraphicFramePr>
        <p:xfrm>
          <a:off x="142845" y="2000160"/>
          <a:ext cx="8858310" cy="1702800"/>
        </p:xfrm>
        <a:graphic>
          <a:graphicData uri="http://schemas.openxmlformats.org/drawingml/2006/table">
            <a:tbl>
              <a:tblPr/>
              <a:tblGrid>
                <a:gridCol w="402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07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32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46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29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041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0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i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1" i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1" i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1" i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Этап урока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Задача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Деятельность учителя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Деятельность учащихся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 (формируемые способы деятельности)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7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Shape 1"/>
          <p:cNvSpPr txBox="1"/>
          <p:nvPr/>
        </p:nvSpPr>
        <p:spPr>
          <a:xfrm>
            <a:off x="428760" y="0"/>
            <a:ext cx="8229240" cy="439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8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1F497D"/>
                </a:solidFill>
                <a:latin typeface="Calibri"/>
              </a:rPr>
              <a:t>Конспект урока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69" name="Рисунок 5" descr="Снимок экрана 2021-04-26 в 16.35.37.png"/>
          <p:cNvPicPr/>
          <p:nvPr/>
        </p:nvPicPr>
        <p:blipFill>
          <a:blip r:embed="rId2" cstate="print"/>
          <a:stretch/>
        </p:blipFill>
        <p:spPr>
          <a:xfrm>
            <a:off x="71280" y="357120"/>
            <a:ext cx="4719240" cy="6500520"/>
          </a:xfrm>
          <a:prstGeom prst="rect">
            <a:avLst/>
          </a:prstGeom>
          <a:ln>
            <a:noFill/>
          </a:ln>
        </p:spPr>
      </p:pic>
      <p:pic>
        <p:nvPicPr>
          <p:cNvPr id="470" name="Рисунок 6" descr="Снимок экрана 2021-04-26 в 16.35.51.png"/>
          <p:cNvPicPr/>
          <p:nvPr/>
        </p:nvPicPr>
        <p:blipFill>
          <a:blip r:embed="rId3" cstate="print"/>
          <a:stretch/>
        </p:blipFill>
        <p:spPr>
          <a:xfrm>
            <a:off x="4643280" y="857160"/>
            <a:ext cx="3928680" cy="578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7858080" y="4500720"/>
            <a:ext cx="731520" cy="121572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432" name="CustomShape 2"/>
          <p:cNvSpPr/>
          <p:nvPr/>
        </p:nvSpPr>
        <p:spPr>
          <a:xfrm>
            <a:off x="4143240" y="4500720"/>
            <a:ext cx="731520" cy="121572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433" name="CustomShape 3"/>
          <p:cNvSpPr/>
          <p:nvPr/>
        </p:nvSpPr>
        <p:spPr>
          <a:xfrm>
            <a:off x="214200" y="785794"/>
            <a:ext cx="3714858" cy="285752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>
            <a:normAutofit fontScale="55000" lnSpcReduction="20000"/>
          </a:bodyPr>
          <a:lstStyle/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1F497D"/>
                </a:solidFill>
                <a:latin typeface="Calibri"/>
              </a:rPr>
              <a:t>индивидуализация педагогических воздействий;</a:t>
            </a:r>
            <a:endParaRPr lang="ru-RU" sz="24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1F497D"/>
                </a:solidFill>
                <a:latin typeface="Calibri"/>
              </a:rPr>
              <a:t>согласованность использования различных каналов восприятия;</a:t>
            </a:r>
            <a:endParaRPr lang="ru-RU" sz="24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1F497D"/>
                </a:solidFill>
                <a:latin typeface="Calibri"/>
              </a:rPr>
              <a:t>учет особенностей психического развития;</a:t>
            </a:r>
            <a:endParaRPr lang="ru-RU" sz="24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1F497D"/>
                </a:solidFill>
                <a:latin typeface="Calibri"/>
              </a:rPr>
              <a:t>учет особенностей темпа деятельности;</a:t>
            </a:r>
            <a:endParaRPr lang="ru-RU" sz="24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1F497D"/>
                </a:solidFill>
                <a:latin typeface="Calibri"/>
              </a:rPr>
              <a:t>использование интерактивных форм обучения;</a:t>
            </a:r>
            <a:endParaRPr lang="ru-RU" sz="24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1F497D"/>
                </a:solidFill>
                <a:latin typeface="Calibri"/>
              </a:rPr>
              <a:t>творческий характер учебного процесса;</a:t>
            </a:r>
            <a:endParaRPr lang="ru-RU" sz="24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1F497D"/>
                </a:solidFill>
                <a:latin typeface="Calibri"/>
              </a:rPr>
              <a:t>использование психотерапевтических приемов;</a:t>
            </a:r>
            <a:endParaRPr lang="ru-RU" sz="24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1F497D"/>
                </a:solidFill>
                <a:latin typeface="Calibri"/>
              </a:rPr>
              <a:t>учет сенситивных периодов формирования возрастных новообразований</a:t>
            </a:r>
            <a:endParaRPr lang="ru-RU" sz="24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1F497D"/>
                </a:solidFill>
                <a:latin typeface="Calibri"/>
              </a:rPr>
              <a:t>построение образовательного процесса с учетом психофизиологических </a:t>
            </a:r>
            <a:r>
              <a:rPr lang="ru-RU" sz="2400" b="1" strike="noStrike" spc="-1" dirty="0">
                <a:solidFill>
                  <a:srgbClr val="4A452A"/>
                </a:solidFill>
                <a:latin typeface="Calibri"/>
              </a:rPr>
              <a:t>особенностей обучающихся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434" name="CustomShape 4"/>
          <p:cNvSpPr/>
          <p:nvPr/>
        </p:nvSpPr>
        <p:spPr>
          <a:xfrm>
            <a:off x="0" y="214200"/>
            <a:ext cx="4142880" cy="571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4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1F497D"/>
                </a:solidFill>
                <a:latin typeface="Calibri"/>
              </a:rPr>
              <a:t>Признаки здоровьесберегающего урока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435" name="CustomShape 5"/>
          <p:cNvSpPr/>
          <p:nvPr/>
        </p:nvSpPr>
        <p:spPr>
          <a:xfrm>
            <a:off x="4929120" y="4071960"/>
            <a:ext cx="2857320" cy="122364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E1C11"/>
                </a:solidFill>
                <a:latin typeface="Calibri"/>
              </a:rPr>
              <a:t>создание гигиенических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E1C11"/>
                </a:solidFill>
                <a:latin typeface="Calibri"/>
              </a:rPr>
              <a:t> условий,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E1C11"/>
                </a:solidFill>
                <a:latin typeface="Calibri"/>
              </a:rPr>
              <a:t>обеспечивающих высокую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E1C11"/>
                </a:solidFill>
                <a:latin typeface="Calibri"/>
              </a:rPr>
              <a:t>работоспособность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E1C11"/>
                </a:solidFill>
                <a:latin typeface="Calibri"/>
              </a:rPr>
              <a:t> детей и педагогов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36" name="CustomShape 6"/>
          <p:cNvSpPr/>
          <p:nvPr/>
        </p:nvSpPr>
        <p:spPr>
          <a:xfrm>
            <a:off x="2571840" y="5500800"/>
            <a:ext cx="2950920" cy="122364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E1C11"/>
                </a:solidFill>
                <a:latin typeface="Calibri"/>
              </a:rPr>
              <a:t>устранение интенсификации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E1C11"/>
                </a:solidFill>
                <a:latin typeface="Calibri"/>
              </a:rPr>
              <a:t>образовательного процесса,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E1C11"/>
                </a:solidFill>
                <a:latin typeface="Calibri"/>
              </a:rPr>
              <a:t>перегрузку детей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E1C11"/>
                </a:solidFill>
                <a:latin typeface="Calibri"/>
              </a:rPr>
              <a:t>информацией, требующей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E1C11"/>
                </a:solidFill>
                <a:latin typeface="Calibri"/>
              </a:rPr>
              <a:t>механического запоминания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37" name="CustomShape 7"/>
          <p:cNvSpPr/>
          <p:nvPr/>
        </p:nvSpPr>
        <p:spPr>
          <a:xfrm>
            <a:off x="5940360" y="5500800"/>
            <a:ext cx="3203280" cy="122508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E1C11"/>
                </a:solidFill>
                <a:latin typeface="Calibri"/>
              </a:rPr>
              <a:t>педагогическая профилактика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E1C11"/>
                </a:solidFill>
                <a:latin typeface="Calibri"/>
              </a:rPr>
              <a:t>развития “школьных” заболеваний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E1C11"/>
                </a:solidFill>
                <a:latin typeface="Calibri"/>
              </a:rPr>
              <a:t> (нарушение осанки, близорукость),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E1C11"/>
                </a:solidFill>
                <a:latin typeface="Calibri"/>
              </a:rPr>
              <a:t> и предупреждение формирования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1E1C11"/>
                </a:solidFill>
                <a:latin typeface="Calibri"/>
              </a:rPr>
              <a:t>у детей “школьных стрессов”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438" name="Picture 4" descr="https://school54.centerstart.ru/sites/school54.centerstart.ru/files/tmp/all-img/%D1%87%D1%87.jpg"/>
          <p:cNvPicPr/>
          <p:nvPr/>
        </p:nvPicPr>
        <p:blipFill>
          <a:blip r:embed="rId3" cstate="print"/>
          <a:stretch/>
        </p:blipFill>
        <p:spPr>
          <a:xfrm>
            <a:off x="0" y="5286240"/>
            <a:ext cx="1785600" cy="1339560"/>
          </a:xfrm>
          <a:prstGeom prst="rect">
            <a:avLst/>
          </a:prstGeom>
          <a:ln w="9360">
            <a:noFill/>
          </a:ln>
        </p:spPr>
      </p:pic>
      <p:pic>
        <p:nvPicPr>
          <p:cNvPr id="439" name="Рисунок 491"/>
          <p:cNvPicPr/>
          <p:nvPr/>
        </p:nvPicPr>
        <p:blipFill>
          <a:blip r:embed="rId4" cstate="print"/>
          <a:stretch/>
        </p:blipFill>
        <p:spPr>
          <a:xfrm>
            <a:off x="3802680" y="214200"/>
            <a:ext cx="5340960" cy="3356640"/>
          </a:xfrm>
          <a:prstGeom prst="rect">
            <a:avLst/>
          </a:prstGeom>
          <a:ln>
            <a:noFill/>
          </a:ln>
        </p:spPr>
      </p:pic>
      <p:sp>
        <p:nvSpPr>
          <p:cNvPr id="440" name="CustomShape 8"/>
          <p:cNvSpPr/>
          <p:nvPr/>
        </p:nvSpPr>
        <p:spPr>
          <a:xfrm>
            <a:off x="3714840" y="1000080"/>
            <a:ext cx="27126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Нейрофизиологический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подход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41" name="CustomShape 9"/>
          <p:cNvSpPr/>
          <p:nvPr/>
        </p:nvSpPr>
        <p:spPr>
          <a:xfrm>
            <a:off x="4357800" y="2357280"/>
            <a:ext cx="2636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Дифференцированное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 обучение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42" name="CustomShape 10"/>
          <p:cNvSpPr/>
          <p:nvPr/>
        </p:nvSpPr>
        <p:spPr>
          <a:xfrm>
            <a:off x="6286680" y="714240"/>
            <a:ext cx="19933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2A6099"/>
                </a:solidFill>
                <a:latin typeface="Arial"/>
                <a:ea typeface="DejaVu Sans"/>
              </a:rPr>
              <a:t>«обходные»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2A6099"/>
                </a:solidFill>
                <a:latin typeface="Arial"/>
                <a:ea typeface="DejaVu Sans"/>
              </a:rPr>
              <a:t>пути обучения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43" name="CustomShape 11"/>
          <p:cNvSpPr/>
          <p:nvPr/>
        </p:nvSpPr>
        <p:spPr>
          <a:xfrm>
            <a:off x="6500880" y="2357280"/>
            <a:ext cx="27694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Здоровьесберегающие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 технологии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444" name="Рисунок 493"/>
          <p:cNvPicPr/>
          <p:nvPr/>
        </p:nvPicPr>
        <p:blipFill>
          <a:blip r:embed="rId5" cstate="print"/>
          <a:stretch/>
        </p:blipFill>
        <p:spPr>
          <a:xfrm rot="305400">
            <a:off x="-77400" y="3746160"/>
            <a:ext cx="2391480" cy="1582920"/>
          </a:xfrm>
          <a:prstGeom prst="rect">
            <a:avLst/>
          </a:prstGeom>
          <a:ln>
            <a:noFill/>
          </a:ln>
        </p:spPr>
      </p:pic>
      <p:pic>
        <p:nvPicPr>
          <p:cNvPr id="445" name="Рисунок 6" descr="отметка.jpg"/>
          <p:cNvPicPr/>
          <p:nvPr/>
        </p:nvPicPr>
        <p:blipFill>
          <a:blip r:embed="rId6" cstate="print"/>
          <a:stretch/>
        </p:blipFill>
        <p:spPr>
          <a:xfrm>
            <a:off x="2214720" y="4214880"/>
            <a:ext cx="1703160" cy="126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extShape 1"/>
          <p:cNvSpPr txBox="1"/>
          <p:nvPr/>
        </p:nvSpPr>
        <p:spPr>
          <a:xfrm>
            <a:off x="500040" y="214200"/>
            <a:ext cx="8229240" cy="439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F497D"/>
                </a:solidFill>
                <a:latin typeface="Calibri"/>
              </a:rPr>
              <a:t>Презентация урока – формат Power Point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6" name="CustomShape 2"/>
          <p:cNvSpPr/>
          <p:nvPr/>
        </p:nvSpPr>
        <p:spPr>
          <a:xfrm>
            <a:off x="1114560" y="714240"/>
            <a:ext cx="7735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Calibri"/>
              </a:rPr>
              <a:t>Обратите внимание – это презентация урока, а не презентация К уроку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87" name="CustomShape 3"/>
          <p:cNvSpPr/>
          <p:nvPr/>
        </p:nvSpPr>
        <p:spPr>
          <a:xfrm>
            <a:off x="644040" y="357120"/>
            <a:ext cx="40788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CF2E2B"/>
                </a:solidFill>
                <a:latin typeface="Calibri"/>
              </a:rPr>
              <a:t>!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488" name="CustomShape 4"/>
          <p:cNvSpPr/>
          <p:nvPr/>
        </p:nvSpPr>
        <p:spPr>
          <a:xfrm>
            <a:off x="214200" y="1285920"/>
            <a:ext cx="4571640" cy="146196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В презентации должны быть представлены сопровождающие демонстрационные материалы, представляющие подготовку и проведение урока с применением здоровьесберегающих технологий.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89" name="CustomShape 5"/>
          <p:cNvSpPr/>
          <p:nvPr/>
        </p:nvSpPr>
        <p:spPr>
          <a:xfrm>
            <a:off x="214200" y="3000240"/>
            <a:ext cx="4571640" cy="158220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На титульной слайде  должно быть указано: наименование органа исполнительной власти в сфере образования;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тема урока, класс, для которого предназначен урок,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реализуемая в классе АООП/АОП,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фамилия, имя, отчество, должность автора,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полное название и юридический адрес школы.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90" name="CustomShape 6"/>
          <p:cNvSpPr/>
          <p:nvPr/>
        </p:nvSpPr>
        <p:spPr>
          <a:xfrm>
            <a:off x="4857840" y="1214280"/>
            <a:ext cx="4285800" cy="471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В презентации отражаются этапы подготовки и проведения урока: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 место проведения урока, оформление кабинета, наглядные материалы, оборудование для проведения урока;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виды деятельности учителя на уроке,  здоровьесберегающие приемы, способы, методы и технологии,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виды деятельности детей, в том числе игры, физкультминутки, релакспаузы и т. д.,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результаты деятельности детей на уроке (продукты деятельности, эмоциональное состояние, качественные и количественные показатели).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В презентации  возможно использование фотографий с подписями, поясняющими содержание, таблиц и диаграмм,    отражающих результативность здоровьесберегающей деятельности на уроке.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91" name="Рисунок 7" descr="Снимок экрана 2021-04-26 в 16.51.21.png"/>
          <p:cNvPicPr/>
          <p:nvPr/>
        </p:nvPicPr>
        <p:blipFill>
          <a:blip r:embed="rId2" cstate="print"/>
          <a:stretch/>
        </p:blipFill>
        <p:spPr>
          <a:xfrm>
            <a:off x="285720" y="5072074"/>
            <a:ext cx="1857388" cy="1490874"/>
          </a:xfrm>
          <a:prstGeom prst="rect">
            <a:avLst/>
          </a:prstGeom>
          <a:ln>
            <a:noFill/>
          </a:ln>
        </p:spPr>
      </p:pic>
      <p:pic>
        <p:nvPicPr>
          <p:cNvPr id="492" name="Рисунок 8" descr="Снимок экрана 2021-04-26 в 16.55.15.png"/>
          <p:cNvPicPr/>
          <p:nvPr/>
        </p:nvPicPr>
        <p:blipFill>
          <a:blip r:embed="rId3" cstate="print"/>
          <a:stretch/>
        </p:blipFill>
        <p:spPr>
          <a:xfrm>
            <a:off x="2571736" y="5143512"/>
            <a:ext cx="2002144" cy="142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нимок экрана 2024-10-10 в 11.19.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57784" cy="3114233"/>
          </a:xfrm>
          <a:prstGeom prst="rect">
            <a:avLst/>
          </a:prstGeom>
        </p:spPr>
      </p:pic>
      <p:pic>
        <p:nvPicPr>
          <p:cNvPr id="5" name="Рисунок 4" descr="Снимок экрана 2024-10-10 в 11.26.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214686"/>
            <a:ext cx="6101219" cy="3429000"/>
          </a:xfrm>
          <a:prstGeom prst="rect">
            <a:avLst/>
          </a:prstGeom>
        </p:spPr>
      </p:pic>
      <p:pic>
        <p:nvPicPr>
          <p:cNvPr id="3" name="Рисунок 2" descr="Снимок экрана 2024-10-10 в 11.22.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214290"/>
            <a:ext cx="4572000" cy="248299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Экран (4:3)</PresentationFormat>
  <Paragraphs>106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cde</dc:creator>
  <cp:lastModifiedBy>cde</cp:lastModifiedBy>
  <cp:revision>1</cp:revision>
  <dcterms:created xsi:type="dcterms:W3CDTF">2025-06-11T07:10:43Z</dcterms:created>
  <dcterms:modified xsi:type="dcterms:W3CDTF">2025-06-11T07:11:29Z</dcterms:modified>
</cp:coreProperties>
</file>