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EDE7D-0898-4907-8981-8258B3FD7BB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B3E7C-D214-43A5-9D38-57107CB0AD88}">
      <dgm:prSet phldrT="[Текст]" custT="1"/>
      <dgm:spPr/>
      <dgm:t>
        <a:bodyPr/>
        <a:lstStyle/>
        <a:p>
          <a:r>
            <a:rPr lang="ru-RU" sz="1800" b="1" dirty="0">
              <a:latin typeface="Calibri" pitchFamily="34" charset="0"/>
            </a:rPr>
            <a:t>1. Мотивация к деятельности. Актуализация знаний. </a:t>
          </a:r>
          <a:endParaRPr lang="ru-RU" dirty="0"/>
        </a:p>
      </dgm:t>
    </dgm:pt>
    <dgm:pt modelId="{398B555C-7AB4-4F4D-8337-E03F7D974B07}" type="parTrans" cxnId="{5A78F96A-92C9-4468-8BFD-5CEB0A321633}">
      <dgm:prSet/>
      <dgm:spPr/>
      <dgm:t>
        <a:bodyPr/>
        <a:lstStyle/>
        <a:p>
          <a:endParaRPr lang="ru-RU"/>
        </a:p>
      </dgm:t>
    </dgm:pt>
    <dgm:pt modelId="{A4F688DF-E2A5-412C-A412-C6EC69BBCD72}" type="sibTrans" cxnId="{5A78F96A-92C9-4468-8BFD-5CEB0A321633}">
      <dgm:prSet/>
      <dgm:spPr/>
      <dgm:t>
        <a:bodyPr/>
        <a:lstStyle/>
        <a:p>
          <a:endParaRPr lang="ru-RU"/>
        </a:p>
      </dgm:t>
    </dgm:pt>
    <dgm:pt modelId="{144AED90-A022-4AF1-9540-A539F8E73C3E}">
      <dgm:prSet phldrT="[Текст]" custT="1"/>
      <dgm:spPr/>
      <dgm:t>
        <a:bodyPr/>
        <a:lstStyle/>
        <a:p>
          <a:r>
            <a:rPr lang="ru-RU" sz="1600" dirty="0">
              <a:latin typeface="Calibri" pitchFamily="34" charset="0"/>
            </a:rPr>
            <a:t>Опора на жизненный опыт учеников, постановка проблемы, участие учащихся в определении темы урока, имеющиеся знания, умения, необходимые для решения проблемы</a:t>
          </a:r>
          <a:endParaRPr lang="ru-RU" sz="1600" dirty="0"/>
        </a:p>
      </dgm:t>
    </dgm:pt>
    <dgm:pt modelId="{0C270D61-F412-4E6B-BB52-58F8A8CD7731}" type="parTrans" cxnId="{F3EC6763-903D-4841-A352-240D76CE324B}">
      <dgm:prSet/>
      <dgm:spPr/>
      <dgm:t>
        <a:bodyPr/>
        <a:lstStyle/>
        <a:p>
          <a:endParaRPr lang="ru-RU"/>
        </a:p>
      </dgm:t>
    </dgm:pt>
    <dgm:pt modelId="{AEC13A01-B9B5-48D1-8AD5-33D514ABB66F}" type="sibTrans" cxnId="{F3EC6763-903D-4841-A352-240D76CE324B}">
      <dgm:prSet/>
      <dgm:spPr/>
      <dgm:t>
        <a:bodyPr/>
        <a:lstStyle/>
        <a:p>
          <a:endParaRPr lang="ru-RU"/>
        </a:p>
      </dgm:t>
    </dgm:pt>
    <dgm:pt modelId="{7EC1E5E4-E9C2-48A4-9F58-0C57C502C35D}">
      <dgm:prSet phldrT="[Текст]" custT="1"/>
      <dgm:spPr/>
      <dgm:t>
        <a:bodyPr/>
        <a:lstStyle/>
        <a:p>
          <a:r>
            <a:rPr lang="ru-RU" sz="2000" b="1" dirty="0">
              <a:latin typeface="Calibri" pitchFamily="34" charset="0"/>
            </a:rPr>
            <a:t>2. Организация познавательной деятельности </a:t>
          </a:r>
          <a:endParaRPr lang="ru-RU" sz="2000" dirty="0"/>
        </a:p>
      </dgm:t>
    </dgm:pt>
    <dgm:pt modelId="{9E0F3D4C-05E1-4942-8AEC-7002DEFEEB6D}" type="parTrans" cxnId="{58E74B61-7918-4183-8D79-D066EDF2FE71}">
      <dgm:prSet/>
      <dgm:spPr/>
      <dgm:t>
        <a:bodyPr/>
        <a:lstStyle/>
        <a:p>
          <a:endParaRPr lang="ru-RU"/>
        </a:p>
      </dgm:t>
    </dgm:pt>
    <dgm:pt modelId="{6E88A565-2AEC-4446-AC45-0F0E3C4542EF}" type="sibTrans" cxnId="{58E74B61-7918-4183-8D79-D066EDF2FE71}">
      <dgm:prSet/>
      <dgm:spPr/>
      <dgm:t>
        <a:bodyPr/>
        <a:lstStyle/>
        <a:p>
          <a:endParaRPr lang="ru-RU"/>
        </a:p>
      </dgm:t>
    </dgm:pt>
    <dgm:pt modelId="{F9067C8E-B1FE-4220-923F-C7B07171E93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Calibri" pitchFamily="34" charset="0"/>
            </a:rPr>
            <a:t>3. Закрепление и включение в систему знаний</a:t>
          </a:r>
          <a:endParaRPr lang="ru-RU" dirty="0">
            <a:latin typeface="Calibri" pitchFamily="34" charset="0"/>
          </a:endParaRPr>
        </a:p>
      </dgm:t>
    </dgm:pt>
    <dgm:pt modelId="{912D2EFB-DBBB-4E1C-99F7-D80D276B80CF}" type="parTrans" cxnId="{B23B4F81-1AA5-4173-8BF7-1A6D8A3A5E9C}">
      <dgm:prSet/>
      <dgm:spPr/>
      <dgm:t>
        <a:bodyPr/>
        <a:lstStyle/>
        <a:p>
          <a:endParaRPr lang="ru-RU"/>
        </a:p>
      </dgm:t>
    </dgm:pt>
    <dgm:pt modelId="{CD72BB1C-D8F8-44DC-8235-ACBE4DC094F9}" type="sibTrans" cxnId="{B23B4F81-1AA5-4173-8BF7-1A6D8A3A5E9C}">
      <dgm:prSet/>
      <dgm:spPr/>
      <dgm:t>
        <a:bodyPr/>
        <a:lstStyle/>
        <a:p>
          <a:endParaRPr lang="ru-RU"/>
        </a:p>
      </dgm:t>
    </dgm:pt>
    <dgm:pt modelId="{8AF5C4A7-5ABC-475A-BC43-E41DE53EDA9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Calibri" pitchFamily="34" charset="0"/>
            </a:rPr>
            <a:t>Постановка учебной задачи, </a:t>
          </a:r>
          <a:r>
            <a:rPr lang="ru-RU" sz="1100" dirty="0">
              <a:latin typeface="Calibri" pitchFamily="34" charset="0"/>
            </a:rPr>
            <a:t>П</a:t>
          </a:r>
          <a:r>
            <a:rPr lang="ru-RU" sz="1800" dirty="0">
              <a:latin typeface="Calibri" pitchFamily="34" charset="0"/>
            </a:rPr>
            <a:t>ланирование деятельности на уроке, открытие нового знания, присвоение УУД, система заданий для решения проблемы…)</a:t>
          </a:r>
          <a:endParaRPr lang="ru-RU" sz="1800" dirty="0"/>
        </a:p>
      </dgm:t>
    </dgm:pt>
    <dgm:pt modelId="{B0A550AA-2BA9-4956-9365-7D1D98CED6D7}" type="parTrans" cxnId="{1D9383AD-9C67-46A2-9DF7-9B869E19C92F}">
      <dgm:prSet/>
      <dgm:spPr/>
      <dgm:t>
        <a:bodyPr/>
        <a:lstStyle/>
        <a:p>
          <a:endParaRPr lang="ru-RU"/>
        </a:p>
      </dgm:t>
    </dgm:pt>
    <dgm:pt modelId="{B709EAC0-79B6-4E14-8C5B-4D6607E6080D}" type="sibTrans" cxnId="{1D9383AD-9C67-46A2-9DF7-9B869E19C92F}">
      <dgm:prSet/>
      <dgm:spPr/>
      <dgm:t>
        <a:bodyPr/>
        <a:lstStyle/>
        <a:p>
          <a:endParaRPr lang="ru-RU"/>
        </a:p>
      </dgm:t>
    </dgm:pt>
    <dgm:pt modelId="{49A96D17-2190-4654-939D-4461EFBE27C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Calibri" pitchFamily="34" charset="0"/>
            </a:rPr>
            <a:t>4. Рефлексия учебной деятельности</a:t>
          </a:r>
          <a:endParaRPr lang="ru-RU" sz="1800" dirty="0">
            <a:latin typeface="Calibri" pitchFamily="34" charset="0"/>
          </a:endParaRPr>
        </a:p>
        <a:p>
          <a:pPr defTabSz="844550">
            <a:lnSpc>
              <a:spcPct val="90000"/>
            </a:lnSpc>
            <a:spcAft>
              <a:spcPct val="35000"/>
            </a:spcAft>
          </a:pPr>
          <a:endParaRPr lang="ru-RU" dirty="0">
            <a:latin typeface="Calibri" pitchFamily="34" charset="0"/>
          </a:endParaRPr>
        </a:p>
      </dgm:t>
    </dgm:pt>
    <dgm:pt modelId="{15A0C93F-D9B6-49F2-A355-E6746B51BA98}" type="parTrans" cxnId="{7001787E-DFB5-4DBA-988E-3F7C4D46E807}">
      <dgm:prSet/>
      <dgm:spPr/>
      <dgm:t>
        <a:bodyPr/>
        <a:lstStyle/>
        <a:p>
          <a:endParaRPr lang="ru-RU"/>
        </a:p>
      </dgm:t>
    </dgm:pt>
    <dgm:pt modelId="{85508758-0B90-4C3A-9BFC-3C102973DB53}" type="sibTrans" cxnId="{7001787E-DFB5-4DBA-988E-3F7C4D46E807}">
      <dgm:prSet/>
      <dgm:spPr/>
      <dgm:t>
        <a:bodyPr/>
        <a:lstStyle/>
        <a:p>
          <a:endParaRPr lang="ru-RU"/>
        </a:p>
      </dgm:t>
    </dgm:pt>
    <dgm:pt modelId="{BF91E1AD-EB41-419D-917F-1F49AAA254DB}">
      <dgm:prSet custT="1"/>
      <dgm:spPr/>
      <dgm:t>
        <a:bodyPr/>
        <a:lstStyle/>
        <a:p>
          <a:r>
            <a:rPr lang="ru-RU" sz="1600" dirty="0">
              <a:latin typeface="Calibri" pitchFamily="34" charset="0"/>
            </a:rPr>
            <a:t>Первичное закрепление знания, Самостоятельная работа с самопроверкой по эталону, самостоятельная деятельность, закрепление, обобщение, принятие, включение нового знания в систему знаний, контрольно–оценочная деятельность</a:t>
          </a:r>
          <a:endParaRPr lang="ru-RU" sz="1600" dirty="0"/>
        </a:p>
      </dgm:t>
    </dgm:pt>
    <dgm:pt modelId="{96232369-195F-47E2-83C6-796101AB4B2F}" type="parTrans" cxnId="{9C60C2EF-8518-432A-B30E-9826A1608F7D}">
      <dgm:prSet/>
      <dgm:spPr/>
      <dgm:t>
        <a:bodyPr/>
        <a:lstStyle/>
        <a:p>
          <a:endParaRPr lang="ru-RU"/>
        </a:p>
      </dgm:t>
    </dgm:pt>
    <dgm:pt modelId="{8F14CD0A-C2A4-4122-90E9-858C5636B13C}" type="sibTrans" cxnId="{9C60C2EF-8518-432A-B30E-9826A1608F7D}">
      <dgm:prSet/>
      <dgm:spPr/>
      <dgm:t>
        <a:bodyPr/>
        <a:lstStyle/>
        <a:p>
          <a:endParaRPr lang="ru-RU"/>
        </a:p>
      </dgm:t>
    </dgm:pt>
    <dgm:pt modelId="{3151EA72-63B8-47CD-9F49-8E94D64A04AC}">
      <dgm:prSet custT="1"/>
      <dgm:spPr/>
      <dgm:t>
        <a:bodyPr/>
        <a:lstStyle/>
        <a:p>
          <a:r>
            <a:rPr lang="ru-RU" sz="1600" dirty="0">
              <a:latin typeface="Calibri" pitchFamily="34" charset="0"/>
            </a:rPr>
            <a:t>Соотнесение цели с планируемыми результатами, диагностика достижения планируемых результатов, самооценка деятельности на уроке, решение проблемы, практическое применение знаний и умений</a:t>
          </a:r>
          <a:endParaRPr lang="ru-RU" sz="1600" dirty="0"/>
        </a:p>
      </dgm:t>
    </dgm:pt>
    <dgm:pt modelId="{D25195DC-F757-4CA7-87F3-7A4D67F385EA}" type="parTrans" cxnId="{5E7D7101-963E-4F5C-91BE-BB80D0A7B2DC}">
      <dgm:prSet/>
      <dgm:spPr/>
      <dgm:t>
        <a:bodyPr/>
        <a:lstStyle/>
        <a:p>
          <a:endParaRPr lang="ru-RU"/>
        </a:p>
      </dgm:t>
    </dgm:pt>
    <dgm:pt modelId="{98DFDD99-8CD4-44F2-A40A-8ACC8A7D6257}" type="sibTrans" cxnId="{5E7D7101-963E-4F5C-91BE-BB80D0A7B2DC}">
      <dgm:prSet/>
      <dgm:spPr/>
      <dgm:t>
        <a:bodyPr/>
        <a:lstStyle/>
        <a:p>
          <a:endParaRPr lang="ru-RU"/>
        </a:p>
      </dgm:t>
    </dgm:pt>
    <dgm:pt modelId="{44E76266-C85A-4248-9513-07357176AD2B}" type="pres">
      <dgm:prSet presAssocID="{F03EDE7D-0898-4907-8981-8258B3FD7BB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D8443D-672C-427A-B90B-BC04613CA9E2}" type="pres">
      <dgm:prSet presAssocID="{C71B3E7C-D214-43A5-9D38-57107CB0AD88}" presName="linNode" presStyleCnt="0"/>
      <dgm:spPr/>
    </dgm:pt>
    <dgm:pt modelId="{FCACE7DB-43A9-4054-9C99-0486FAF0692C}" type="pres">
      <dgm:prSet presAssocID="{C71B3E7C-D214-43A5-9D38-57107CB0AD8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5ADD0-E606-41FB-AAF1-E71170F9A30B}" type="pres">
      <dgm:prSet presAssocID="{C71B3E7C-D214-43A5-9D38-57107CB0AD88}" presName="childShp" presStyleLbl="bgAccFollowNode1" presStyleIdx="0" presStyleCnt="4" custScaleY="125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58503-AA1E-45F8-B23A-32E4378CE906}" type="pres">
      <dgm:prSet presAssocID="{A4F688DF-E2A5-412C-A412-C6EC69BBCD72}" presName="spacing" presStyleCnt="0"/>
      <dgm:spPr/>
    </dgm:pt>
    <dgm:pt modelId="{9A2F773A-BAA8-406B-B86A-BD7034FC6C25}" type="pres">
      <dgm:prSet presAssocID="{7EC1E5E4-E9C2-48A4-9F58-0C57C502C35D}" presName="linNode" presStyleCnt="0"/>
      <dgm:spPr/>
    </dgm:pt>
    <dgm:pt modelId="{299E0C69-DB90-46F3-A45F-0030E1709977}" type="pres">
      <dgm:prSet presAssocID="{7EC1E5E4-E9C2-48A4-9F58-0C57C502C35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D12C0-E8CE-435D-8DFB-2F4E15F9B981}" type="pres">
      <dgm:prSet presAssocID="{7EC1E5E4-E9C2-48A4-9F58-0C57C502C35D}" presName="childShp" presStyleLbl="bgAccFollowNode1" presStyleIdx="1" presStyleCnt="4" custScaleY="149469" custLinFactNeighborY="5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D9162-80A3-4223-B07E-AEB6F8458F56}" type="pres">
      <dgm:prSet presAssocID="{6E88A565-2AEC-4446-AC45-0F0E3C4542EF}" presName="spacing" presStyleCnt="0"/>
      <dgm:spPr/>
    </dgm:pt>
    <dgm:pt modelId="{F370C068-0C5A-4EC9-8011-927A3E30EA0D}" type="pres">
      <dgm:prSet presAssocID="{F9067C8E-B1FE-4220-923F-C7B07171E93E}" presName="linNode" presStyleCnt="0"/>
      <dgm:spPr/>
    </dgm:pt>
    <dgm:pt modelId="{182B2F3B-B82D-492A-BA9F-913BA69343E5}" type="pres">
      <dgm:prSet presAssocID="{F9067C8E-B1FE-4220-923F-C7B07171E93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FD7D5-3A01-4F8E-B5A8-16CD3E917D95}" type="pres">
      <dgm:prSet presAssocID="{F9067C8E-B1FE-4220-923F-C7B07171E93E}" presName="childShp" presStyleLbl="bgAccFollowNode1" presStyleIdx="2" presStyleCnt="4" custScaleY="18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7881-0C6C-43F6-AD3F-F712F87846E0}" type="pres">
      <dgm:prSet presAssocID="{CD72BB1C-D8F8-44DC-8235-ACBE4DC094F9}" presName="spacing" presStyleCnt="0"/>
      <dgm:spPr/>
    </dgm:pt>
    <dgm:pt modelId="{52B544FE-4FDF-4863-8F70-03D53B2805A6}" type="pres">
      <dgm:prSet presAssocID="{49A96D17-2190-4654-939D-4461EFBE27C3}" presName="linNode" presStyleCnt="0"/>
      <dgm:spPr/>
    </dgm:pt>
    <dgm:pt modelId="{0D6B5830-C4B1-4AA9-BC83-B2FFE69FEFE8}" type="pres">
      <dgm:prSet presAssocID="{49A96D17-2190-4654-939D-4461EFBE27C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1FAD6-FDF7-49FC-8295-6DA8E17A8E96}" type="pres">
      <dgm:prSet presAssocID="{49A96D17-2190-4654-939D-4461EFBE27C3}" presName="childShp" presStyleLbl="bgAccFollowNode1" presStyleIdx="3" presStyleCnt="4" custScaleY="152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383AD-9C67-46A2-9DF7-9B869E19C92F}" srcId="{7EC1E5E4-E9C2-48A4-9F58-0C57C502C35D}" destId="{8AF5C4A7-5ABC-475A-BC43-E41DE53EDA9D}" srcOrd="0" destOrd="0" parTransId="{B0A550AA-2BA9-4956-9365-7D1D98CED6D7}" sibTransId="{B709EAC0-79B6-4E14-8C5B-4D6607E6080D}"/>
    <dgm:cxn modelId="{ED9E43EF-3284-496C-8DD6-4E3F6793594F}" type="presOf" srcId="{49A96D17-2190-4654-939D-4461EFBE27C3}" destId="{0D6B5830-C4B1-4AA9-BC83-B2FFE69FEFE8}" srcOrd="0" destOrd="0" presId="urn:microsoft.com/office/officeart/2005/8/layout/vList6"/>
    <dgm:cxn modelId="{5A78F96A-92C9-4468-8BFD-5CEB0A321633}" srcId="{F03EDE7D-0898-4907-8981-8258B3FD7BBA}" destId="{C71B3E7C-D214-43A5-9D38-57107CB0AD88}" srcOrd="0" destOrd="0" parTransId="{398B555C-7AB4-4F4D-8337-E03F7D974B07}" sibTransId="{A4F688DF-E2A5-412C-A412-C6EC69BBCD72}"/>
    <dgm:cxn modelId="{5E7D7101-963E-4F5C-91BE-BB80D0A7B2DC}" srcId="{49A96D17-2190-4654-939D-4461EFBE27C3}" destId="{3151EA72-63B8-47CD-9F49-8E94D64A04AC}" srcOrd="0" destOrd="0" parTransId="{D25195DC-F757-4CA7-87F3-7A4D67F385EA}" sibTransId="{98DFDD99-8CD4-44F2-A40A-8ACC8A7D6257}"/>
    <dgm:cxn modelId="{9C60C2EF-8518-432A-B30E-9826A1608F7D}" srcId="{F9067C8E-B1FE-4220-923F-C7B07171E93E}" destId="{BF91E1AD-EB41-419D-917F-1F49AAA254DB}" srcOrd="0" destOrd="0" parTransId="{96232369-195F-47E2-83C6-796101AB4B2F}" sibTransId="{8F14CD0A-C2A4-4122-90E9-858C5636B13C}"/>
    <dgm:cxn modelId="{1A9DE601-31C8-4BF5-AB51-843FA30AE701}" type="presOf" srcId="{144AED90-A022-4AF1-9540-A539F8E73C3E}" destId="{BF75ADD0-E606-41FB-AAF1-E71170F9A30B}" srcOrd="0" destOrd="0" presId="urn:microsoft.com/office/officeart/2005/8/layout/vList6"/>
    <dgm:cxn modelId="{B62C0DC4-5A9B-4B2C-A462-8CD6D5633E32}" type="presOf" srcId="{F03EDE7D-0898-4907-8981-8258B3FD7BBA}" destId="{44E76266-C85A-4248-9513-07357176AD2B}" srcOrd="0" destOrd="0" presId="urn:microsoft.com/office/officeart/2005/8/layout/vList6"/>
    <dgm:cxn modelId="{58E74B61-7918-4183-8D79-D066EDF2FE71}" srcId="{F03EDE7D-0898-4907-8981-8258B3FD7BBA}" destId="{7EC1E5E4-E9C2-48A4-9F58-0C57C502C35D}" srcOrd="1" destOrd="0" parTransId="{9E0F3D4C-05E1-4942-8AEC-7002DEFEEB6D}" sibTransId="{6E88A565-2AEC-4446-AC45-0F0E3C4542EF}"/>
    <dgm:cxn modelId="{606D0F13-0B70-4266-B9C2-FBD1CA311D00}" type="presOf" srcId="{3151EA72-63B8-47CD-9F49-8E94D64A04AC}" destId="{46A1FAD6-FDF7-49FC-8295-6DA8E17A8E96}" srcOrd="0" destOrd="0" presId="urn:microsoft.com/office/officeart/2005/8/layout/vList6"/>
    <dgm:cxn modelId="{7001787E-DFB5-4DBA-988E-3F7C4D46E807}" srcId="{F03EDE7D-0898-4907-8981-8258B3FD7BBA}" destId="{49A96D17-2190-4654-939D-4461EFBE27C3}" srcOrd="3" destOrd="0" parTransId="{15A0C93F-D9B6-49F2-A355-E6746B51BA98}" sibTransId="{85508758-0B90-4C3A-9BFC-3C102973DB53}"/>
    <dgm:cxn modelId="{3E2A8964-2545-4D63-9A8E-67166ABDA6AC}" type="presOf" srcId="{8AF5C4A7-5ABC-475A-BC43-E41DE53EDA9D}" destId="{C30D12C0-E8CE-435D-8DFB-2F4E15F9B981}" srcOrd="0" destOrd="0" presId="urn:microsoft.com/office/officeart/2005/8/layout/vList6"/>
    <dgm:cxn modelId="{1021A8C5-AC6A-4BEC-8028-B86A281D1659}" type="presOf" srcId="{C71B3E7C-D214-43A5-9D38-57107CB0AD88}" destId="{FCACE7DB-43A9-4054-9C99-0486FAF0692C}" srcOrd="0" destOrd="0" presId="urn:microsoft.com/office/officeart/2005/8/layout/vList6"/>
    <dgm:cxn modelId="{979C6728-74C9-47F8-801D-89829BF14208}" type="presOf" srcId="{7EC1E5E4-E9C2-48A4-9F58-0C57C502C35D}" destId="{299E0C69-DB90-46F3-A45F-0030E1709977}" srcOrd="0" destOrd="0" presId="urn:microsoft.com/office/officeart/2005/8/layout/vList6"/>
    <dgm:cxn modelId="{EE53D46E-61E4-4FBE-A540-8CBDA8A23F52}" type="presOf" srcId="{F9067C8E-B1FE-4220-923F-C7B07171E93E}" destId="{182B2F3B-B82D-492A-BA9F-913BA69343E5}" srcOrd="0" destOrd="0" presId="urn:microsoft.com/office/officeart/2005/8/layout/vList6"/>
    <dgm:cxn modelId="{048E86AA-388B-4286-A49F-295948D03522}" type="presOf" srcId="{BF91E1AD-EB41-419D-917F-1F49AAA254DB}" destId="{386FD7D5-3A01-4F8E-B5A8-16CD3E917D95}" srcOrd="0" destOrd="0" presId="urn:microsoft.com/office/officeart/2005/8/layout/vList6"/>
    <dgm:cxn modelId="{B23B4F81-1AA5-4173-8BF7-1A6D8A3A5E9C}" srcId="{F03EDE7D-0898-4907-8981-8258B3FD7BBA}" destId="{F9067C8E-B1FE-4220-923F-C7B07171E93E}" srcOrd="2" destOrd="0" parTransId="{912D2EFB-DBBB-4E1C-99F7-D80D276B80CF}" sibTransId="{CD72BB1C-D8F8-44DC-8235-ACBE4DC094F9}"/>
    <dgm:cxn modelId="{F3EC6763-903D-4841-A352-240D76CE324B}" srcId="{C71B3E7C-D214-43A5-9D38-57107CB0AD88}" destId="{144AED90-A022-4AF1-9540-A539F8E73C3E}" srcOrd="0" destOrd="0" parTransId="{0C270D61-F412-4E6B-BB52-58F8A8CD7731}" sibTransId="{AEC13A01-B9B5-48D1-8AD5-33D514ABB66F}"/>
    <dgm:cxn modelId="{071E7108-E6A2-4175-91C8-94D9FCA73AD0}" type="presParOf" srcId="{44E76266-C85A-4248-9513-07357176AD2B}" destId="{02D8443D-672C-427A-B90B-BC04613CA9E2}" srcOrd="0" destOrd="0" presId="urn:microsoft.com/office/officeart/2005/8/layout/vList6"/>
    <dgm:cxn modelId="{64CA6557-292C-4DB1-BADA-5FD082287F45}" type="presParOf" srcId="{02D8443D-672C-427A-B90B-BC04613CA9E2}" destId="{FCACE7DB-43A9-4054-9C99-0486FAF0692C}" srcOrd="0" destOrd="0" presId="urn:microsoft.com/office/officeart/2005/8/layout/vList6"/>
    <dgm:cxn modelId="{EFF8C288-82DF-4169-BACC-EDC951FB7C28}" type="presParOf" srcId="{02D8443D-672C-427A-B90B-BC04613CA9E2}" destId="{BF75ADD0-E606-41FB-AAF1-E71170F9A30B}" srcOrd="1" destOrd="0" presId="urn:microsoft.com/office/officeart/2005/8/layout/vList6"/>
    <dgm:cxn modelId="{4EF8AE0F-D64C-4635-9D51-380D2E7D7581}" type="presParOf" srcId="{44E76266-C85A-4248-9513-07357176AD2B}" destId="{52158503-AA1E-45F8-B23A-32E4378CE906}" srcOrd="1" destOrd="0" presId="urn:microsoft.com/office/officeart/2005/8/layout/vList6"/>
    <dgm:cxn modelId="{47D0526E-2D5C-4856-BDF2-4D02293E0B6F}" type="presParOf" srcId="{44E76266-C85A-4248-9513-07357176AD2B}" destId="{9A2F773A-BAA8-406B-B86A-BD7034FC6C25}" srcOrd="2" destOrd="0" presId="urn:microsoft.com/office/officeart/2005/8/layout/vList6"/>
    <dgm:cxn modelId="{9FA85794-CB2A-40DD-B3C9-93CDF9B1D8A9}" type="presParOf" srcId="{9A2F773A-BAA8-406B-B86A-BD7034FC6C25}" destId="{299E0C69-DB90-46F3-A45F-0030E1709977}" srcOrd="0" destOrd="0" presId="urn:microsoft.com/office/officeart/2005/8/layout/vList6"/>
    <dgm:cxn modelId="{10667DAB-5D70-46E6-8B97-C07B41352EB0}" type="presParOf" srcId="{9A2F773A-BAA8-406B-B86A-BD7034FC6C25}" destId="{C30D12C0-E8CE-435D-8DFB-2F4E15F9B981}" srcOrd="1" destOrd="0" presId="urn:microsoft.com/office/officeart/2005/8/layout/vList6"/>
    <dgm:cxn modelId="{D3A31597-BE96-4FA3-8245-9A8479D1E1F8}" type="presParOf" srcId="{44E76266-C85A-4248-9513-07357176AD2B}" destId="{D53D9162-80A3-4223-B07E-AEB6F8458F56}" srcOrd="3" destOrd="0" presId="urn:microsoft.com/office/officeart/2005/8/layout/vList6"/>
    <dgm:cxn modelId="{013EA031-795E-4D80-9F25-678F1DE11E54}" type="presParOf" srcId="{44E76266-C85A-4248-9513-07357176AD2B}" destId="{F370C068-0C5A-4EC9-8011-927A3E30EA0D}" srcOrd="4" destOrd="0" presId="urn:microsoft.com/office/officeart/2005/8/layout/vList6"/>
    <dgm:cxn modelId="{299C17F7-D9F0-4F15-ADE0-9B95831B561C}" type="presParOf" srcId="{F370C068-0C5A-4EC9-8011-927A3E30EA0D}" destId="{182B2F3B-B82D-492A-BA9F-913BA69343E5}" srcOrd="0" destOrd="0" presId="urn:microsoft.com/office/officeart/2005/8/layout/vList6"/>
    <dgm:cxn modelId="{3930D4F4-57AC-476B-86D1-4CC12F066017}" type="presParOf" srcId="{F370C068-0C5A-4EC9-8011-927A3E30EA0D}" destId="{386FD7D5-3A01-4F8E-B5A8-16CD3E917D95}" srcOrd="1" destOrd="0" presId="urn:microsoft.com/office/officeart/2005/8/layout/vList6"/>
    <dgm:cxn modelId="{C179C385-5DDF-4FE2-B020-1975C6DD5025}" type="presParOf" srcId="{44E76266-C85A-4248-9513-07357176AD2B}" destId="{7F3D7881-0C6C-43F6-AD3F-F712F87846E0}" srcOrd="5" destOrd="0" presId="urn:microsoft.com/office/officeart/2005/8/layout/vList6"/>
    <dgm:cxn modelId="{B61B15AF-B531-4212-9ACB-931D216F09B6}" type="presParOf" srcId="{44E76266-C85A-4248-9513-07357176AD2B}" destId="{52B544FE-4FDF-4863-8F70-03D53B2805A6}" srcOrd="6" destOrd="0" presId="urn:microsoft.com/office/officeart/2005/8/layout/vList6"/>
    <dgm:cxn modelId="{EB20701C-D104-4581-AB62-5DD901D38F92}" type="presParOf" srcId="{52B544FE-4FDF-4863-8F70-03D53B2805A6}" destId="{0D6B5830-C4B1-4AA9-BC83-B2FFE69FEFE8}" srcOrd="0" destOrd="0" presId="urn:microsoft.com/office/officeart/2005/8/layout/vList6"/>
    <dgm:cxn modelId="{A3DBB962-9DB4-411B-A995-8DF83F17372B}" type="presParOf" srcId="{52B544FE-4FDF-4863-8F70-03D53B2805A6}" destId="{46A1FAD6-FDF7-49FC-8295-6DA8E17A8E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5ADD0-E606-41FB-AAF1-E71170F9A30B}">
      <dsp:nvSpPr>
        <dsp:cNvPr id="0" name=""/>
        <dsp:cNvSpPr/>
      </dsp:nvSpPr>
      <dsp:spPr>
        <a:xfrm>
          <a:off x="3486803" y="3885"/>
          <a:ext cx="5223821" cy="1158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alibri" pitchFamily="34" charset="0"/>
            </a:rPr>
            <a:t>Опора на жизненный опыт учеников, постановка проблемы, участие учащихся в определении темы урока, имеющиеся знания, умения, необходимые для решения проблемы</a:t>
          </a:r>
          <a:endParaRPr lang="ru-RU" sz="1600" kern="1200" dirty="0"/>
        </a:p>
      </dsp:txBody>
      <dsp:txXfrm>
        <a:off x="3486803" y="3885"/>
        <a:ext cx="5223821" cy="1158407"/>
      </dsp:txXfrm>
    </dsp:sp>
    <dsp:sp modelId="{FCACE7DB-43A9-4054-9C99-0486FAF0692C}">
      <dsp:nvSpPr>
        <dsp:cNvPr id="0" name=""/>
        <dsp:cNvSpPr/>
      </dsp:nvSpPr>
      <dsp:spPr>
        <a:xfrm>
          <a:off x="4255" y="122793"/>
          <a:ext cx="3482547" cy="920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alibri" pitchFamily="34" charset="0"/>
            </a:rPr>
            <a:t>1. Мотивация к деятельности. Актуализация знаний. </a:t>
          </a:r>
          <a:endParaRPr lang="ru-RU" kern="1200" dirty="0"/>
        </a:p>
      </dsp:txBody>
      <dsp:txXfrm>
        <a:off x="4255" y="122793"/>
        <a:ext cx="3482547" cy="920591"/>
      </dsp:txXfrm>
    </dsp:sp>
    <dsp:sp modelId="{C30D12C0-E8CE-435D-8DFB-2F4E15F9B981}">
      <dsp:nvSpPr>
        <dsp:cNvPr id="0" name=""/>
        <dsp:cNvSpPr/>
      </dsp:nvSpPr>
      <dsp:spPr>
        <a:xfrm>
          <a:off x="3486803" y="1302701"/>
          <a:ext cx="5223821" cy="1375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>
              <a:latin typeface="Calibri" pitchFamily="34" charset="0"/>
            </a:rPr>
            <a:t>Постановка учебной задачи, </a:t>
          </a:r>
          <a:r>
            <a:rPr lang="ru-RU" sz="1100" kern="1200" dirty="0">
              <a:latin typeface="Calibri" pitchFamily="34" charset="0"/>
            </a:rPr>
            <a:t>П</a:t>
          </a:r>
          <a:r>
            <a:rPr lang="ru-RU" sz="1800" kern="1200" dirty="0">
              <a:latin typeface="Calibri" pitchFamily="34" charset="0"/>
            </a:rPr>
            <a:t>ланирование деятельности на уроке, открытие нового знания, присвоение УУД, система заданий для решения проблемы…)</a:t>
          </a:r>
          <a:endParaRPr lang="ru-RU" sz="1800" kern="1200" dirty="0"/>
        </a:p>
      </dsp:txBody>
      <dsp:txXfrm>
        <a:off x="3486803" y="1302701"/>
        <a:ext cx="5223821" cy="1375998"/>
      </dsp:txXfrm>
    </dsp:sp>
    <dsp:sp modelId="{299E0C69-DB90-46F3-A45F-0030E1709977}">
      <dsp:nvSpPr>
        <dsp:cNvPr id="0" name=""/>
        <dsp:cNvSpPr/>
      </dsp:nvSpPr>
      <dsp:spPr>
        <a:xfrm>
          <a:off x="4255" y="1482056"/>
          <a:ext cx="3482547" cy="920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libri" pitchFamily="34" charset="0"/>
            </a:rPr>
            <a:t>2. Организация познавательной деятельности </a:t>
          </a:r>
          <a:endParaRPr lang="ru-RU" sz="2000" kern="1200" dirty="0"/>
        </a:p>
      </dsp:txBody>
      <dsp:txXfrm>
        <a:off x="4255" y="1482056"/>
        <a:ext cx="3482547" cy="920591"/>
      </dsp:txXfrm>
    </dsp:sp>
    <dsp:sp modelId="{386FD7D5-3A01-4F8E-B5A8-16CD3E917D95}">
      <dsp:nvSpPr>
        <dsp:cNvPr id="0" name=""/>
        <dsp:cNvSpPr/>
      </dsp:nvSpPr>
      <dsp:spPr>
        <a:xfrm>
          <a:off x="3486803" y="2722410"/>
          <a:ext cx="5223821" cy="1704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alibri" pitchFamily="34" charset="0"/>
            </a:rPr>
            <a:t>Первичное закрепление знания, Самостоятельная работа с самопроверкой по эталону, самостоятельная деятельность, закрепление, обобщение, принятие, включение нового знания в систему знаний, контрольно–оценочная деятельность</a:t>
          </a:r>
          <a:endParaRPr lang="ru-RU" sz="1600" kern="1200" dirty="0"/>
        </a:p>
      </dsp:txBody>
      <dsp:txXfrm>
        <a:off x="3486803" y="2722410"/>
        <a:ext cx="5223821" cy="1704677"/>
      </dsp:txXfrm>
    </dsp:sp>
    <dsp:sp modelId="{182B2F3B-B82D-492A-BA9F-913BA69343E5}">
      <dsp:nvSpPr>
        <dsp:cNvPr id="0" name=""/>
        <dsp:cNvSpPr/>
      </dsp:nvSpPr>
      <dsp:spPr>
        <a:xfrm>
          <a:off x="4255" y="3114453"/>
          <a:ext cx="3482547" cy="920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latin typeface="Calibri" pitchFamily="34" charset="0"/>
            </a:rPr>
            <a:t>3. Закрепление и включение в систему знаний</a:t>
          </a:r>
          <a:endParaRPr lang="ru-RU" sz="2000" kern="1200" dirty="0">
            <a:latin typeface="Calibri" pitchFamily="34" charset="0"/>
          </a:endParaRPr>
        </a:p>
      </dsp:txBody>
      <dsp:txXfrm>
        <a:off x="4255" y="3114453"/>
        <a:ext cx="3482547" cy="920591"/>
      </dsp:txXfrm>
    </dsp:sp>
    <dsp:sp modelId="{46A1FAD6-FDF7-49FC-8295-6DA8E17A8E96}">
      <dsp:nvSpPr>
        <dsp:cNvPr id="0" name=""/>
        <dsp:cNvSpPr/>
      </dsp:nvSpPr>
      <dsp:spPr>
        <a:xfrm>
          <a:off x="3486803" y="4519146"/>
          <a:ext cx="5223821" cy="14058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alibri" pitchFamily="34" charset="0"/>
            </a:rPr>
            <a:t>Соотнесение цели с планируемыми результатами, диагностика достижения планируемых результатов, самооценка деятельности на уроке, решение проблемы, практическое применение знаний и умений</a:t>
          </a:r>
          <a:endParaRPr lang="ru-RU" sz="1600" kern="1200" dirty="0"/>
        </a:p>
      </dsp:txBody>
      <dsp:txXfrm>
        <a:off x="3486803" y="4519146"/>
        <a:ext cx="5223821" cy="1405807"/>
      </dsp:txXfrm>
    </dsp:sp>
    <dsp:sp modelId="{0D6B5830-C4B1-4AA9-BC83-B2FFE69FEFE8}">
      <dsp:nvSpPr>
        <dsp:cNvPr id="0" name=""/>
        <dsp:cNvSpPr/>
      </dsp:nvSpPr>
      <dsp:spPr>
        <a:xfrm>
          <a:off x="4255" y="4761754"/>
          <a:ext cx="3482547" cy="920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Calibri" pitchFamily="34" charset="0"/>
            </a:rPr>
            <a:t>4. Рефлексия учебной деятельности</a:t>
          </a:r>
          <a:endParaRPr lang="ru-RU" sz="1800" kern="1200" dirty="0">
            <a:latin typeface="Calibri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latin typeface="Calibri" pitchFamily="34" charset="0"/>
          </a:endParaRPr>
        </a:p>
      </dsp:txBody>
      <dsp:txXfrm>
        <a:off x="4255" y="4761754"/>
        <a:ext cx="3482547" cy="920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B25B-F634-4711-A91B-713F53B2F3D5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6A6B-EB76-45C5-869C-F821D0465F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de.sipkro.ru/cd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2"/>
          <p:cNvSpPr/>
          <p:nvPr/>
        </p:nvSpPr>
        <p:spPr>
          <a:xfrm>
            <a:off x="6286680" y="1571760"/>
            <a:ext cx="2641320" cy="161496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Наглядные опоры в обучении; алгоритмы, схемы, шаблоны, предметно-операционные карты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508" name="Рисунок 744"/>
          <p:cNvPicPr/>
          <p:nvPr/>
        </p:nvPicPr>
        <p:blipFill>
          <a:blip r:embed="rId2" cstate="print"/>
          <a:stretch/>
        </p:blipFill>
        <p:spPr>
          <a:xfrm>
            <a:off x="5643720" y="3643200"/>
            <a:ext cx="3278880" cy="302328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Снимок экрана 2024-10-10 в 12.18.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"/>
            <a:ext cx="6000792" cy="3349734"/>
          </a:xfrm>
          <a:prstGeom prst="rect">
            <a:avLst/>
          </a:prstGeom>
        </p:spPr>
      </p:pic>
      <p:pic>
        <p:nvPicPr>
          <p:cNvPr id="11" name="Рисунок 10" descr="Снимок экрана 2024-10-10 в 12.19.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90357"/>
            <a:ext cx="5619763" cy="35676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24-10-10 в 13.50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5864" cy="6858000"/>
          </a:xfrm>
          <a:prstGeom prst="rect">
            <a:avLst/>
          </a:prstGeom>
        </p:spPr>
      </p:pic>
      <p:pic>
        <p:nvPicPr>
          <p:cNvPr id="5" name="Рисунок 4" descr="Снимок экрана 2024-10-10 в 13.50.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2509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214200" y="142920"/>
            <a:ext cx="8543520" cy="86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1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F497D"/>
                </a:solidFill>
                <a:latin typeface="Calibri"/>
              </a:rPr>
              <a:t>Номинация 4 «Лучший конспект урока с применением здоровьесберегающих технологий в инклюзивном классе»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214282" y="1214422"/>
            <a:ext cx="4571640" cy="2029871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В номинации могут принимать участие учителя общеобразовательных организаций, реализующие наравне с общеобразовательными программами адаптированные общеобразовательные программы начального общего, основного общего и среднего общего образования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214282" y="3429000"/>
            <a:ext cx="4572032" cy="2860868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Для участия в Конкурсе в номинации 4 учитель предоставляет следующие документы: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заявку на участие в Конкурсе (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текстовый вариант в формате .</a:t>
            </a:r>
            <a:r>
              <a:rPr lang="ru-RU" sz="1800" b="0" u="sng" strike="noStrike" spc="-1" dirty="0" err="1">
                <a:solidFill>
                  <a:srgbClr val="0000FF"/>
                </a:solidFill>
                <a:uFillTx/>
                <a:latin typeface="Calibri"/>
                <a:hlinkClick r:id="rId2"/>
              </a:rPr>
              <a:t>pdf</a:t>
            </a: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Calibri"/>
                <a:hlinkClick r:id="rId2"/>
              </a:rPr>
              <a:t>);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согласие на обработку и распространение персональных данных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конспект урока/технологическую карту урока с пояснительной запиской;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ru-RU" spc="-1" dirty="0" err="1">
                <a:solidFill>
                  <a:srgbClr val="000000"/>
                </a:solidFill>
                <a:latin typeface="Calibri"/>
              </a:rPr>
              <a:t>Мультимедийную</a:t>
            </a:r>
            <a:r>
              <a:rPr lang="ru-RU" spc="-1" dirty="0">
                <a:solidFill>
                  <a:srgbClr val="000000"/>
                </a:solidFill>
                <a:latin typeface="Calibri"/>
              </a:rPr>
              <a:t> п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резентацию урока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9" name="Рисунок 8" descr="Снимок экрана 2024-10-10 в 10.49.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92905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214200" y="71280"/>
            <a:ext cx="7900560" cy="65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«Лучший конспект урока с применением здоровьесберегающих технологий в инклюзивном классе»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0" name="Picture 2" descr="https://e7.pngegg.com/pngimages/162/481/png-clipart-white-ruled-paper-sheet-clipboard-free-content-paper-icon-s-computer-program-material.png"/>
          <p:cNvPicPr/>
          <p:nvPr/>
        </p:nvPicPr>
        <p:blipFill>
          <a:blip r:embed="rId2" cstate="print"/>
          <a:stretch/>
        </p:blipFill>
        <p:spPr>
          <a:xfrm>
            <a:off x="1285852" y="2000240"/>
            <a:ext cx="1142844" cy="1571444"/>
          </a:xfrm>
          <a:prstGeom prst="rect">
            <a:avLst/>
          </a:prstGeom>
          <a:ln>
            <a:noFill/>
          </a:ln>
        </p:spPr>
      </p:pic>
      <p:sp>
        <p:nvSpPr>
          <p:cNvPr id="401" name="CustomShape 2"/>
          <p:cNvSpPr/>
          <p:nvPr/>
        </p:nvSpPr>
        <p:spPr>
          <a:xfrm>
            <a:off x="0" y="785880"/>
            <a:ext cx="1571400" cy="1499760"/>
          </a:xfrm>
          <a:prstGeom prst="verticalScroll">
            <a:avLst>
              <a:gd name="adj" fmla="val 125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222120" y="1285920"/>
            <a:ext cx="1257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Титульный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лист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1643040" y="714240"/>
            <a:ext cx="7500600" cy="1321985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 </a:t>
            </a: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титульном листе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должно быть указано: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наименование органа исполнительной власти в сфере образования;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тема урока, класс, для которого предназначен урок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фамилия, имя, отчество, должность автора Конспекта, 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полное наименование и юридический адрес образовательной организации.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04" name="CustomShape 5"/>
          <p:cNvSpPr/>
          <p:nvPr/>
        </p:nvSpPr>
        <p:spPr>
          <a:xfrm>
            <a:off x="2571840" y="2428920"/>
            <a:ext cx="6357600" cy="42766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Пояснительная записка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 Конспекту должна содержать: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краткую характеристику класса, описание специфики состояния здоровья учащихся с ОВЗ, обучающихся в классе;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информацию о реализуемых программах, на основании которой разработана рабочая программа учителя  (общеобразовательной и АООП для обучающихся с ОВЗ с указанием варианта (при наличии);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информацию  об используемом УМК;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места урока в изучении темы, предмета;</a:t>
            </a:r>
            <a:endParaRPr lang="ru-RU" sz="16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цели, задачи урока (включая коррекционные задачи для обучающихся с ОВЗ), планируемые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дифференцированные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образовательные результаты урока для класса в целом и для обучающихся с ОВЗ (при необходимости);</a:t>
            </a:r>
            <a:endParaRPr lang="ru-RU" sz="16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описание способов «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включения»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обучающегося с ОВЗ в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совместную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с другими учащимися деятельность;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используемых на уроке здоровьесберегающих технологий;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способов оценки достижения образовательных результатов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материально-технического обеспечения урока.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05" name="CustomShape 6"/>
          <p:cNvSpPr/>
          <p:nvPr/>
        </p:nvSpPr>
        <p:spPr>
          <a:xfrm>
            <a:off x="1357290" y="2357430"/>
            <a:ext cx="1191843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F497D"/>
                </a:solidFill>
                <a:latin typeface="Calibri"/>
              </a:rPr>
              <a:t>Пояснительная</a:t>
            </a:r>
            <a:endParaRPr lang="ru-RU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F497D"/>
                </a:solidFill>
                <a:latin typeface="Calibri"/>
              </a:rPr>
              <a:t> записка </a:t>
            </a:r>
            <a:endParaRPr lang="ru-RU" sz="1000" b="0" strike="noStrike" spc="-1" dirty="0">
              <a:latin typeface="Arial"/>
            </a:endParaRPr>
          </a:p>
        </p:txBody>
      </p:sp>
      <p:pic>
        <p:nvPicPr>
          <p:cNvPr id="406" name="Рисунок 8" descr="училка.jpg"/>
          <p:cNvPicPr/>
          <p:nvPr/>
        </p:nvPicPr>
        <p:blipFill>
          <a:blip r:embed="rId3" cstate="print"/>
          <a:stretch/>
        </p:blipFill>
        <p:spPr>
          <a:xfrm>
            <a:off x="142920" y="4933800"/>
            <a:ext cx="1109520" cy="192384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3643314"/>
            <a:ext cx="2500297" cy="1046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/>
              <a:t>Объем конспекта не более10 страниц формата А4</a:t>
            </a:r>
          </a:p>
          <a:p>
            <a:r>
              <a:rPr lang="ru-RU" sz="1200" dirty="0"/>
              <a:t>Конспект может быть дополнен</a:t>
            </a:r>
          </a:p>
          <a:p>
            <a:r>
              <a:rPr lang="ru-RU" sz="1200" dirty="0"/>
              <a:t> приложениями объемом не более 15 страниц формата А4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428760" y="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1F497D"/>
                </a:solidFill>
                <a:latin typeface="Calibri"/>
              </a:rPr>
              <a:t>Конспект урока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0" y="500040"/>
            <a:ext cx="5500694" cy="1245041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</a:rPr>
              <a:t>В Конспекте описывается ход урока (по этапам), деятельность учителя и учащихся (с указанием деятельности обучающихся с ОВЗ) на разных этапах урока, применяемые на уроке методики и технологии, используемые средства обучения, цифровые ресурсы.</a:t>
            </a:r>
            <a:endParaRPr lang="ru-RU" sz="1500" b="0" strike="noStrike" spc="-1" dirty="0">
              <a:latin typeface="Arial"/>
            </a:endParaRPr>
          </a:p>
        </p:txBody>
      </p:sp>
      <p:sp>
        <p:nvSpPr>
          <p:cNvPr id="448" name="CustomShape 3"/>
          <p:cNvSpPr/>
          <p:nvPr/>
        </p:nvSpPr>
        <p:spPr>
          <a:xfrm>
            <a:off x="5572132" y="500040"/>
            <a:ext cx="3500228" cy="1321985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Объем Конспекта должен составлять не более 10 страниц формата А4.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Конспект может быть дополнен приложениями объемом не более 15 страниц формата А4.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5786280" y="5357880"/>
            <a:ext cx="3142800" cy="13680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В </a:t>
            </a:r>
            <a:r>
              <a:rPr lang="ru-RU" sz="1200" b="1" u="sng" strike="noStrike" spc="-1">
                <a:solidFill>
                  <a:srgbClr val="000000"/>
                </a:solidFill>
                <a:uFillTx/>
                <a:latin typeface="Calibri"/>
              </a:rPr>
              <a:t>приложении к Конспекту и презентации 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могут быть представлены материалы по методическому обеспечению урока: используемые на уроке дидактические материалы, опорные схемы, дифференцированные контрольно-измерительные материалы и т.д.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142844" y="5275800"/>
            <a:ext cx="5428800" cy="15822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При написании конспекта урока на каждом из его этапов необходимо отразить цели и задачи деятельности учителя и учащихся, методы и способы достижения поставленных целей, основное предметное содержание соответствующих этапов, организацию работы с применением здоровьесберегающих технологий на каждом из этапов с учетом реальных особенностей класса, в котором проводится данный урок 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451" name="Table 6"/>
          <p:cNvGraphicFramePr/>
          <p:nvPr/>
        </p:nvGraphicFramePr>
        <p:xfrm>
          <a:off x="0" y="2000160"/>
          <a:ext cx="5500440" cy="3200400"/>
        </p:xfrm>
        <a:graphic>
          <a:graphicData uri="http://schemas.openxmlformats.org/drawingml/2006/table">
            <a:tbl>
              <a:tblPr/>
              <a:tblGrid>
                <a:gridCol w="243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7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3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i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1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0" strike="noStrike" spc="-1" dirty="0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Этап урока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Задача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учителя, в том числе адресная помощь детям с ОВЗ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Деятельность учащихся, в том числе деятельность учащихся с ОВЗ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Образовательный результат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9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постановка конкретной учебной задачи (какой результат должен достигнут учащимися на данном этапе урока)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i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описание здоровьесберегающих методов и приемов обучения для достижения задач данного этапа урока</a:t>
                      </a:r>
                      <a:endParaRPr lang="ru-RU" sz="1100" b="0" strike="noStrike" spc="-1" dirty="0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i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описание деятельности учащихся ,  направленной на решение поставленных целей и задач</a:t>
                      </a:r>
                      <a:endParaRPr lang="ru-RU" sz="1100" b="0" strike="noStrike" spc="-1" dirty="0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i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формируемые способы деятельности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2" name="CustomShape 7"/>
          <p:cNvSpPr/>
          <p:nvPr/>
        </p:nvSpPr>
        <p:spPr>
          <a:xfrm>
            <a:off x="5572080" y="1928880"/>
            <a:ext cx="3571560" cy="33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3000"/>
              </a:lnSpc>
            </a:pP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Сравнивают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 словосочетания и предложения.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Устанавливают различия 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между предложением, словосочетанием и словом.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Анализируют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 предложенные высказывания,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выбирают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 правильный ответ и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обосновывают сделанный выбор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.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Находят и фиксируют 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(графически обозначают) грамматическую основу предложения.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Осуществляют взаимный контроль и оказывают в сотрудничестве необходимую взаимопомощь 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(работа в паре). Обнаруживают границы предложений,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аргументируют свой выбор.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 Составляют предложения по заданным основаниям. Устанавливают правильный порядок следования слов. Учитывают степень сложности задания и </a:t>
            </a:r>
            <a:r>
              <a:rPr lang="ru-RU" sz="1200" b="1" u="sng" strike="noStrike" spc="-1" dirty="0">
                <a:solidFill>
                  <a:srgbClr val="1F497D"/>
                </a:solidFill>
                <a:uFillTx/>
                <a:latin typeface="Century Gothic"/>
              </a:rPr>
              <a:t>определяют для себя возможность/невозможность </a:t>
            </a:r>
            <a:r>
              <a:rPr lang="ru-RU" sz="1200" b="0" strike="noStrike" spc="-1" dirty="0">
                <a:solidFill>
                  <a:srgbClr val="000000"/>
                </a:solidFill>
                <a:latin typeface="Century Gothic"/>
              </a:rPr>
              <a:t>его выполнения. 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453" name="Picture 4" descr="https://expert-decora.ru/upload/medialibrary/490/pngegg.png"/>
          <p:cNvPicPr/>
          <p:nvPr/>
        </p:nvPicPr>
        <p:blipFill>
          <a:blip r:embed="rId2" cstate="print"/>
          <a:stretch/>
        </p:blipFill>
        <p:spPr>
          <a:xfrm>
            <a:off x="3929040" y="4000680"/>
            <a:ext cx="1799640" cy="702720"/>
          </a:xfrm>
          <a:prstGeom prst="rect">
            <a:avLst/>
          </a:prstGeom>
          <a:ln>
            <a:noFill/>
          </a:ln>
        </p:spPr>
      </p:pic>
      <p:sp>
        <p:nvSpPr>
          <p:cNvPr id="454" name="CustomShape 8"/>
          <p:cNvSpPr/>
          <p:nvPr/>
        </p:nvSpPr>
        <p:spPr>
          <a:xfrm>
            <a:off x="4221720" y="4143240"/>
            <a:ext cx="11898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например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2590920" y="285840"/>
            <a:ext cx="6552720" cy="50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1F497D"/>
                </a:solidFill>
                <a:latin typeface="Calibri"/>
              </a:rPr>
              <a:t>В конспекте обязательно должны быть отражены этапы урока в соответствии с требованиями ФГОС</a:t>
            </a:r>
            <a:r>
              <a:t/>
            </a:r>
            <a:br/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="" val="987272665"/>
              </p:ext>
            </p:extLst>
          </p:nvPr>
        </p:nvGraphicFramePr>
        <p:xfrm>
          <a:off x="428760" y="928800"/>
          <a:ext cx="8714880" cy="592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6" name="CustomShape 2"/>
          <p:cNvSpPr/>
          <p:nvPr/>
        </p:nvSpPr>
        <p:spPr>
          <a:xfrm>
            <a:off x="935280" y="214200"/>
            <a:ext cx="1484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C0504D"/>
                </a:solidFill>
                <a:latin typeface="Calibri"/>
              </a:rPr>
              <a:t>Важно!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нимок экрана 2024-10-10 в 12.03.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269"/>
            <a:ext cx="9144000" cy="6061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Рисунок 3" descr="Снимок экрана 2021-04-26 в 16.37.23.png"/>
          <p:cNvPicPr/>
          <p:nvPr/>
        </p:nvPicPr>
        <p:blipFill>
          <a:blip r:embed="rId2" cstate="print"/>
          <a:stretch/>
        </p:blipFill>
        <p:spPr>
          <a:xfrm>
            <a:off x="4143240" y="71280"/>
            <a:ext cx="4643280" cy="3974040"/>
          </a:xfrm>
          <a:prstGeom prst="rect">
            <a:avLst/>
          </a:prstGeom>
          <a:ln>
            <a:noFill/>
          </a:ln>
        </p:spPr>
      </p:pic>
      <p:pic>
        <p:nvPicPr>
          <p:cNvPr id="472" name="Рисунок 4" descr="Снимок экрана 2021-04-26 в 16.37.31.png"/>
          <p:cNvPicPr/>
          <p:nvPr/>
        </p:nvPicPr>
        <p:blipFill>
          <a:blip r:embed="rId3" cstate="print"/>
          <a:stretch/>
        </p:blipFill>
        <p:spPr>
          <a:xfrm>
            <a:off x="4143240" y="4000320"/>
            <a:ext cx="4616280" cy="2857320"/>
          </a:xfrm>
          <a:prstGeom prst="rect">
            <a:avLst/>
          </a:prstGeom>
          <a:ln>
            <a:noFill/>
          </a:ln>
        </p:spPr>
      </p:pic>
      <p:pic>
        <p:nvPicPr>
          <p:cNvPr id="473" name="Рисунок 6" descr="Снимок экрана 2021-04-26 в 16.42.15.png"/>
          <p:cNvPicPr/>
          <p:nvPr/>
        </p:nvPicPr>
        <p:blipFill>
          <a:blip r:embed="rId4" cstate="print"/>
          <a:stretch/>
        </p:blipFill>
        <p:spPr>
          <a:xfrm>
            <a:off x="142920" y="0"/>
            <a:ext cx="3500280" cy="3539160"/>
          </a:xfrm>
          <a:prstGeom prst="rect">
            <a:avLst/>
          </a:prstGeom>
          <a:ln>
            <a:noFill/>
          </a:ln>
        </p:spPr>
      </p:pic>
      <p:pic>
        <p:nvPicPr>
          <p:cNvPr id="474" name="Рисунок 7" descr="Снимок экрана 2021-04-26 в 16.42.42.png"/>
          <p:cNvPicPr/>
          <p:nvPr/>
        </p:nvPicPr>
        <p:blipFill>
          <a:blip r:embed="rId5" cstate="print"/>
          <a:stretch/>
        </p:blipFill>
        <p:spPr>
          <a:xfrm>
            <a:off x="0" y="3571920"/>
            <a:ext cx="3917880" cy="29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0" y="0"/>
            <a:ext cx="9143640" cy="7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564"/>
              </a:spcBef>
            </a:pPr>
            <a:r>
              <a:rPr lang="ru-RU" sz="2000" b="1" strike="noStrike" spc="-1" dirty="0">
                <a:solidFill>
                  <a:srgbClr val="1F497D"/>
                </a:solidFill>
                <a:latin typeface="Calibri"/>
              </a:rPr>
              <a:t>В презентации необходимо отразить систему работы учителя по созданию специальных условий  для обучающегося с ОВЗ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6215040" y="2143080"/>
            <a:ext cx="2417400" cy="78372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0920">
              <a:lnSpc>
                <a:spcPct val="80000"/>
              </a:lnSpc>
              <a:spcBef>
                <a:spcPts val="363"/>
              </a:spcBef>
            </a:pPr>
            <a:r>
              <a:rPr lang="ru-RU" sz="1700" b="0" strike="noStrike" spc="-1">
                <a:solidFill>
                  <a:srgbClr val="000000"/>
                </a:solidFill>
                <a:latin typeface="Times New Roman"/>
              </a:rPr>
              <a:t>Близость расположения учащегося с ОВЗ в классе к учителю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0" y="5214960"/>
            <a:ext cx="2999880" cy="142668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/>
          </a:bodyPr>
          <a:lstStyle/>
          <a:p>
            <a:pPr marL="343080" indent="-340920">
              <a:lnSpc>
                <a:spcPct val="90000"/>
              </a:lnSpc>
              <a:spcBef>
                <a:spcPts val="363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Обеспечение учащихся с ограниченными возможностями печатными копиями домашних заданий, записываемых учителем на доске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3143160" y="5214960"/>
            <a:ext cx="2284200" cy="132264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0920">
              <a:lnSpc>
                <a:spcPct val="90000"/>
              </a:lnSpc>
              <a:spcBef>
                <a:spcPts val="363"/>
              </a:spcBef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</a:rPr>
              <a:t>Использование линейки  или трафарета во время чтения для его облегчения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0" y="2214720"/>
            <a:ext cx="2712600" cy="115596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Предоставление  дополнительного времени для выполнения задания, упражнения, работы с текстом (при необходимости)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0" y="928800"/>
            <a:ext cx="3498480" cy="1155960"/>
          </a:xfrm>
          <a:prstGeom prst="rect">
            <a:avLst/>
          </a:prstGeom>
          <a:solidFill>
            <a:srgbClr val="FCFBF9"/>
          </a:solidFill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Расположение мебели, обеспечивающее учащимся работу индивидуально, парами, небольшими группами; обеспечение достаточного пространства для передвижения учащегося с ОВЗ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61" name="Рисунок 1041"/>
          <p:cNvPicPr/>
          <p:nvPr/>
        </p:nvPicPr>
        <p:blipFill>
          <a:blip r:embed="rId2" cstate="print"/>
          <a:stretch/>
        </p:blipFill>
        <p:spPr>
          <a:xfrm>
            <a:off x="3368520" y="887400"/>
            <a:ext cx="2773080" cy="1847520"/>
          </a:xfrm>
          <a:prstGeom prst="rect">
            <a:avLst/>
          </a:prstGeom>
          <a:ln w="9360">
            <a:noFill/>
          </a:ln>
        </p:spPr>
      </p:pic>
      <p:pic>
        <p:nvPicPr>
          <p:cNvPr id="462" name="Рисунок 1042"/>
          <p:cNvPicPr/>
          <p:nvPr/>
        </p:nvPicPr>
        <p:blipFill>
          <a:blip r:embed="rId3" cstate="print"/>
          <a:stretch/>
        </p:blipFill>
        <p:spPr>
          <a:xfrm>
            <a:off x="0" y="3500280"/>
            <a:ext cx="2328480" cy="1552320"/>
          </a:xfrm>
          <a:prstGeom prst="rect">
            <a:avLst/>
          </a:prstGeom>
          <a:ln w="9360">
            <a:noFill/>
          </a:ln>
        </p:spPr>
      </p:pic>
      <p:pic>
        <p:nvPicPr>
          <p:cNvPr id="463" name="Рисунок 1043"/>
          <p:cNvPicPr/>
          <p:nvPr/>
        </p:nvPicPr>
        <p:blipFill>
          <a:blip r:embed="rId4" cstate="print"/>
          <a:stretch/>
        </p:blipFill>
        <p:spPr>
          <a:xfrm>
            <a:off x="5977080" y="3071880"/>
            <a:ext cx="3166560" cy="2109600"/>
          </a:xfrm>
          <a:prstGeom prst="rect">
            <a:avLst/>
          </a:prstGeom>
          <a:ln w="9360">
            <a:noFill/>
          </a:ln>
        </p:spPr>
      </p:pic>
      <p:sp>
        <p:nvSpPr>
          <p:cNvPr id="464" name="CustomShape 7"/>
          <p:cNvSpPr/>
          <p:nvPr/>
        </p:nvSpPr>
        <p:spPr>
          <a:xfrm>
            <a:off x="6215040" y="928800"/>
            <a:ext cx="2499840" cy="114120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 algn="just">
              <a:lnSpc>
                <a:spcPct val="80000"/>
              </a:lnSpc>
              <a:spcBef>
                <a:spcPts val="400"/>
              </a:spcBef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Выполнение задания  в парах  обычный ученик - ученик с ОВЗ</a:t>
            </a:r>
            <a:endParaRPr lang="ru-RU" sz="1800" b="0" strike="noStrike" spc="-1">
              <a:latin typeface="Arial"/>
            </a:endParaRPr>
          </a:p>
          <a:p>
            <a:pPr marL="343080" indent="-341280">
              <a:lnSpc>
                <a:spcPct val="8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1280">
              <a:lnSpc>
                <a:spcPct val="8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65" name="CustomShape 8"/>
          <p:cNvSpPr/>
          <p:nvPr/>
        </p:nvSpPr>
        <p:spPr>
          <a:xfrm>
            <a:off x="5643720" y="5286240"/>
            <a:ext cx="3357360" cy="1256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560">
              <a:lnSpc>
                <a:spcPct val="80000"/>
              </a:lnSpc>
              <a:spcBef>
                <a:spcPts val="439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использование индивидуальной шкалы оценок  в соответствии с успехами и затраченными усилиями учащегося с ОВЗ (личностное оценивание, а не нормативное)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CustomShape 9"/>
          <p:cNvSpPr/>
          <p:nvPr/>
        </p:nvSpPr>
        <p:spPr>
          <a:xfrm>
            <a:off x="2786040" y="2786040"/>
            <a:ext cx="3087360" cy="516600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Объяснение материала, способа выполнения задания в малой группе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67" name="Picture 2" descr="https://fhd.multiurok.ru/gallery/2019/04/12/42502/70da7209fdc8ae9b9437b5913c90b462.jpg"/>
          <p:cNvPicPr/>
          <p:nvPr/>
        </p:nvPicPr>
        <p:blipFill>
          <a:blip r:embed="rId5" cstate="print"/>
          <a:stretch/>
        </p:blipFill>
        <p:spPr>
          <a:xfrm>
            <a:off x="3071802" y="3429000"/>
            <a:ext cx="2230998" cy="17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 экрана 2024-10-10 в 12.10.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428604"/>
            <a:ext cx="3929090" cy="2753457"/>
          </a:xfrm>
          <a:prstGeom prst="rect">
            <a:avLst/>
          </a:prstGeom>
        </p:spPr>
      </p:pic>
      <p:pic>
        <p:nvPicPr>
          <p:cNvPr id="6" name="Рисунок 5" descr="Снимок экрана 2024-10-10 в 12.13.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28604"/>
            <a:ext cx="4140402" cy="2643206"/>
          </a:xfrm>
          <a:prstGeom prst="rect">
            <a:avLst/>
          </a:prstGeom>
        </p:spPr>
      </p:pic>
      <p:pic>
        <p:nvPicPr>
          <p:cNvPr id="7" name="Рисунок 6" descr="Снимок экрана 2024-10-10 в 12.17.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95825"/>
            <a:ext cx="6376970" cy="3462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1</cp:revision>
  <dcterms:created xsi:type="dcterms:W3CDTF">2025-06-11T07:12:19Z</dcterms:created>
  <dcterms:modified xsi:type="dcterms:W3CDTF">2025-06-11T07:12:56Z</dcterms:modified>
</cp:coreProperties>
</file>