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643C-0A42-4A17-9E3C-36E2B50ED4B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6D6C-55DA-4B9E-B518-8583F316B3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de.sipkro.ru/cd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8" descr="https://oasismarket.ru/uploads/shop/products/additional/thumbnails-80-1149802_2_1000x1000jpg.jpg"/>
          <p:cNvPicPr/>
          <p:nvPr/>
        </p:nvPicPr>
        <p:blipFill>
          <a:blip r:embed="rId2" cstate="print"/>
          <a:stretch/>
        </p:blipFill>
        <p:spPr>
          <a:xfrm>
            <a:off x="0" y="4786200"/>
            <a:ext cx="2638080" cy="2071440"/>
          </a:xfrm>
          <a:prstGeom prst="rect">
            <a:avLst/>
          </a:prstGeom>
          <a:ln w="9360">
            <a:noFill/>
          </a:ln>
        </p:spPr>
      </p:pic>
      <p:pic>
        <p:nvPicPr>
          <p:cNvPr id="556" name="Рисунок 10" descr="Снимок экрана 2021-04-27 в 10.31.59.png"/>
          <p:cNvPicPr/>
          <p:nvPr/>
        </p:nvPicPr>
        <p:blipFill>
          <a:blip r:embed="rId3" cstate="print"/>
          <a:stretch/>
        </p:blipFill>
        <p:spPr>
          <a:xfrm>
            <a:off x="3500280" y="0"/>
            <a:ext cx="2785680" cy="3220920"/>
          </a:xfrm>
          <a:prstGeom prst="rect">
            <a:avLst/>
          </a:prstGeom>
          <a:ln>
            <a:noFill/>
          </a:ln>
        </p:spPr>
      </p:pic>
      <p:pic>
        <p:nvPicPr>
          <p:cNvPr id="557" name="Рисунок 11" descr="Снимок экрана 2021-04-27 в 10.31.44.png"/>
          <p:cNvPicPr/>
          <p:nvPr/>
        </p:nvPicPr>
        <p:blipFill>
          <a:blip r:embed="rId4" cstate="print"/>
          <a:stretch/>
        </p:blipFill>
        <p:spPr>
          <a:xfrm>
            <a:off x="142920" y="0"/>
            <a:ext cx="3308040" cy="2999880"/>
          </a:xfrm>
          <a:prstGeom prst="rect">
            <a:avLst/>
          </a:prstGeom>
          <a:ln>
            <a:noFill/>
          </a:ln>
        </p:spPr>
      </p:pic>
      <p:pic>
        <p:nvPicPr>
          <p:cNvPr id="558" name="Рисунок 12" descr="Снимок экрана 2021-04-28 в 17.04.22.png"/>
          <p:cNvPicPr/>
          <p:nvPr/>
        </p:nvPicPr>
        <p:blipFill>
          <a:blip r:embed="rId5" cstate="print"/>
          <a:stretch/>
        </p:blipFill>
        <p:spPr>
          <a:xfrm>
            <a:off x="6500880" y="0"/>
            <a:ext cx="2571480" cy="2504880"/>
          </a:xfrm>
          <a:prstGeom prst="rect">
            <a:avLst/>
          </a:prstGeom>
          <a:ln>
            <a:noFill/>
          </a:ln>
        </p:spPr>
      </p:pic>
      <p:pic>
        <p:nvPicPr>
          <p:cNvPr id="11" name="Picture 4" descr="C:\Users\Натали\Desktop\Новая папка\IMG-2b4500865a03bcda6ac2841ef1933063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4" b="12401"/>
          <a:stretch>
            <a:fillRect/>
          </a:stretch>
        </p:blipFill>
        <p:spPr bwMode="auto">
          <a:xfrm>
            <a:off x="142844" y="3000372"/>
            <a:ext cx="1700540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5" descr="Снимок экрана 2021-04-27 в 10.29.10.png"/>
          <p:cNvPicPr/>
          <p:nvPr/>
        </p:nvPicPr>
        <p:blipFill>
          <a:blip r:embed="rId7" cstate="print"/>
          <a:stretch/>
        </p:blipFill>
        <p:spPr>
          <a:xfrm>
            <a:off x="2571736" y="3357562"/>
            <a:ext cx="3357360" cy="264276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3" descr="Снимок экрана 2021-04-27 в 10.29.32.png"/>
          <p:cNvPicPr/>
          <p:nvPr/>
        </p:nvPicPr>
        <p:blipFill>
          <a:blip r:embed="rId8" cstate="print"/>
          <a:stretch/>
        </p:blipFill>
        <p:spPr>
          <a:xfrm>
            <a:off x="6715140" y="2357430"/>
            <a:ext cx="2285640" cy="2928600"/>
          </a:xfrm>
          <a:prstGeom prst="rect">
            <a:avLst/>
          </a:prstGeom>
          <a:ln>
            <a:noFill/>
          </a:ln>
        </p:spPr>
      </p:pic>
      <p:pic>
        <p:nvPicPr>
          <p:cNvPr id="554" name="Picture 2" descr="https://academ86.ru/images/%D0%A0%D0%90%D0%97%D0%9D%D0%9E%D0%95/5_%D0%91%D0%B0%D0%BB%D0%B0%D0%BC%D0%B5%D1%82%D1%80%D0%B8%D0%BA%D1%81.jpg"/>
          <p:cNvPicPr/>
          <p:nvPr/>
        </p:nvPicPr>
        <p:blipFill>
          <a:blip r:embed="rId9" cstate="print"/>
          <a:stretch/>
        </p:blipFill>
        <p:spPr>
          <a:xfrm>
            <a:off x="6143636" y="3929066"/>
            <a:ext cx="1425240" cy="1903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214282" y="3429000"/>
            <a:ext cx="4572032" cy="286086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Для участия в Конкурсе в номинации 5 педагогический работник  предоставляет следующие документы: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заявку на участие в Конкурсе (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текстовый вариант в формате .</a:t>
            </a:r>
            <a:r>
              <a:rPr lang="ru-RU" sz="1800" b="0" u="sng" strike="noStrike" spc="-1" dirty="0" err="1">
                <a:solidFill>
                  <a:srgbClr val="0000FF"/>
                </a:solidFill>
                <a:uFillTx/>
                <a:latin typeface="Calibri"/>
                <a:hlinkClick r:id="rId2"/>
              </a:rPr>
              <a:t>pdf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);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согласие на обработку и распространение персональных данных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конспект занятия  с пояснительной запиской;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</a:rPr>
              <a:t>мультимедийную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презентацию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16" name="CustomShape 4"/>
          <p:cNvSpPr/>
          <p:nvPr/>
        </p:nvSpPr>
        <p:spPr>
          <a:xfrm>
            <a:off x="142844" y="1142984"/>
            <a:ext cx="4571640" cy="2060649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 номинации могут принимать участие педагогические работники, осуществляющие образовательную деятельность  исключительно по адаптированным общеобразовательным программам, в том числе воспитатели групп компенсирующей направленности, воспитатели школ-интернатов, педагоги-психологи, учителя-дефектологи, учителя-логопеды,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тьюторы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и  т.д.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7" name="TextShape 5"/>
          <p:cNvSpPr txBox="1"/>
          <p:nvPr/>
        </p:nvSpPr>
        <p:spPr>
          <a:xfrm>
            <a:off x="457200" y="274680"/>
            <a:ext cx="8229240" cy="796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Номинация 5 «Лучший конспект тематического занятия с применением здоровьесберегающих технологий»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Рисунок 8" descr="Снимок экрана 2024-10-10 в 12.26.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984836" cy="5228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14200" y="71280"/>
            <a:ext cx="790056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Номинация 5 «Лучший конспект тематического занятия с использованием здоровьесберегающих технологий»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9" name="Picture 2" descr="https://e7.pngegg.com/pngimages/162/481/png-clipart-white-ruled-paper-sheet-clipboard-free-content-paper-icon-s-computer-program-material.png"/>
          <p:cNvPicPr/>
          <p:nvPr/>
        </p:nvPicPr>
        <p:blipFill>
          <a:blip r:embed="rId2" cstate="print"/>
          <a:stretch/>
        </p:blipFill>
        <p:spPr>
          <a:xfrm>
            <a:off x="214282" y="2571744"/>
            <a:ext cx="1285884" cy="1571636"/>
          </a:xfrm>
          <a:prstGeom prst="rect">
            <a:avLst/>
          </a:prstGeom>
          <a:ln>
            <a:noFill/>
          </a:ln>
        </p:spPr>
      </p:pic>
      <p:sp>
        <p:nvSpPr>
          <p:cNvPr id="520" name="CustomShape 2"/>
          <p:cNvSpPr/>
          <p:nvPr/>
        </p:nvSpPr>
        <p:spPr>
          <a:xfrm>
            <a:off x="0" y="785880"/>
            <a:ext cx="1571400" cy="1499760"/>
          </a:xfrm>
          <a:prstGeom prst="verticalScroll">
            <a:avLst>
              <a:gd name="adj" fmla="val 125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CustomShape 3"/>
          <p:cNvSpPr/>
          <p:nvPr/>
        </p:nvSpPr>
        <p:spPr>
          <a:xfrm>
            <a:off x="222120" y="1285920"/>
            <a:ext cx="1257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Титульный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лист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2" name="CustomShape 4"/>
          <p:cNvSpPr/>
          <p:nvPr/>
        </p:nvSpPr>
        <p:spPr>
          <a:xfrm>
            <a:off x="1643040" y="714240"/>
            <a:ext cx="7500600" cy="2060649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 </a:t>
            </a: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титульном листе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должно быть указано: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наименование органа исполнительной власти в сфере образования;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название занятия, класс или возраст обучающихся, для которых предназначено занятие, вариант реализуемой АООП,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фамилия, имя, отчество, должность автора Конспекта, 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полное наименование и юридический адрес образовательной организации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В том случае, если занятие носит интегрированный характер, возможно указание двух авторов.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3" name="CustomShape 5"/>
          <p:cNvSpPr/>
          <p:nvPr/>
        </p:nvSpPr>
        <p:spPr>
          <a:xfrm>
            <a:off x="1643042" y="2857320"/>
            <a:ext cx="7500958" cy="378419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Пояснительная записка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 Конспекту должна содержать: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краткую характеристику класса/группы, описание специфики состояния здоровья обучающихся, для которых предназначено занятие;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информацию о реализуемой АООП/АОП, программе коррекционно-развивающей или воспитательной работы, в рамках реализации которой проводится занятие (Если у конспекта двое авторов и занятие носит интегрированный характер, указать, в рамках какой интегрированной программы проводится данное занятие, дать краткую характеристику интегрированной программы);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места занятия в системе коррекционно-развивающей или воспитательной работы;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цели, задачи занятия, планируемые  результаты занятия;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используемых на занятии здоровьесберегающих технологий;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способов оценки эффективности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здоровьесберегающей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направленности занятия;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материально-технического обеспечения занятия.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4" name="CustomShape 6"/>
          <p:cNvSpPr/>
          <p:nvPr/>
        </p:nvSpPr>
        <p:spPr>
          <a:xfrm>
            <a:off x="285720" y="3071810"/>
            <a:ext cx="121444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Пояснительная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 записка 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4929198"/>
            <a:ext cx="1649397" cy="164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2900354" cy="2769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Пояснительная записка</a:t>
            </a:r>
          </a:p>
        </p:txBody>
      </p:sp>
      <p:pic>
        <p:nvPicPr>
          <p:cNvPr id="3" name="Рисунок 2" descr="Снимок экрана 2024-10-10 в 12.46.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143372" cy="243694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Снимок экрана 2024-10-10 в 12.50.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1480"/>
            <a:ext cx="4313026" cy="60722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Снимок экрана 2024-10-10 в 12.52.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071810"/>
            <a:ext cx="3643306" cy="378619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Shape 1"/>
          <p:cNvSpPr txBox="1"/>
          <p:nvPr/>
        </p:nvSpPr>
        <p:spPr>
          <a:xfrm>
            <a:off x="42876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F497D"/>
                </a:solidFill>
                <a:latin typeface="Calibri"/>
              </a:rPr>
              <a:t>Конспект занятия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142920" y="500040"/>
            <a:ext cx="4214520" cy="13071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Конспекте описывается ход  занятия (по этапам), деятельность учителя и учащихся на разных этапах занятия, применяемые на занятии технологии, используемые на занятии ресурсы.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4500720" y="500040"/>
            <a:ext cx="4571640" cy="136908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Объем Конспекта должен составлять не более 10 страниц формата А4.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Конспект может быть дополнен приложениями объемом не более 15 страниц формата А4. В приложении к Конспекту могут быть представлены материалы по методическому обеспечению  занятия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37" name="Рисунок 7" descr="Снимок экрана 2021-04-27 в 10.30.41.png"/>
          <p:cNvPicPr/>
          <p:nvPr/>
        </p:nvPicPr>
        <p:blipFill>
          <a:blip r:embed="rId2" cstate="print"/>
          <a:stretch/>
        </p:blipFill>
        <p:spPr>
          <a:xfrm>
            <a:off x="4500720" y="1928880"/>
            <a:ext cx="4571640" cy="4857480"/>
          </a:xfrm>
          <a:prstGeom prst="rect">
            <a:avLst/>
          </a:prstGeom>
          <a:ln>
            <a:noFill/>
          </a:ln>
        </p:spPr>
      </p:pic>
      <p:pic>
        <p:nvPicPr>
          <p:cNvPr id="538" name="Рисунок 9" descr="Снимок экрана 2021-04-27 в 10.28.20.png"/>
          <p:cNvPicPr/>
          <p:nvPr/>
        </p:nvPicPr>
        <p:blipFill>
          <a:blip r:embed="rId3" cstate="print"/>
          <a:stretch/>
        </p:blipFill>
        <p:spPr>
          <a:xfrm>
            <a:off x="0" y="1857240"/>
            <a:ext cx="4428720" cy="50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Рисунок 5" descr="Снимок экрана 2021-04-27 в 10.26.55.png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4000320" cy="37483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27" name="Рисунок 6" descr="Снимок экрана 2021-04-27 в 10.27.27.png"/>
          <p:cNvPicPr/>
          <p:nvPr/>
        </p:nvPicPr>
        <p:blipFill>
          <a:blip r:embed="rId3" cstate="print"/>
          <a:stretch/>
        </p:blipFill>
        <p:spPr>
          <a:xfrm>
            <a:off x="4643280" y="0"/>
            <a:ext cx="4214520" cy="4285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28" name="Рисунок 7" descr="Снимок экрана 2021-04-27 в 10.28.41.png"/>
          <p:cNvPicPr/>
          <p:nvPr/>
        </p:nvPicPr>
        <p:blipFill>
          <a:blip r:embed="rId4" cstate="print"/>
          <a:stretch/>
        </p:blipFill>
        <p:spPr>
          <a:xfrm>
            <a:off x="4643280" y="4500720"/>
            <a:ext cx="3854880" cy="17809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29" name="Рисунок 9" descr="Снимок экрана 2021-04-27 в 10.27.55.png"/>
          <p:cNvPicPr/>
          <p:nvPr/>
        </p:nvPicPr>
        <p:blipFill>
          <a:blip r:embed="rId5" cstate="print"/>
          <a:stretch/>
        </p:blipFill>
        <p:spPr>
          <a:xfrm>
            <a:off x="142920" y="4066200"/>
            <a:ext cx="4000320" cy="279144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Рисунок 2" descr="Снимок экрана 2021-04-27 в 10.32.59.png"/>
          <p:cNvPicPr/>
          <p:nvPr/>
        </p:nvPicPr>
        <p:blipFill>
          <a:blip r:embed="rId2" cstate="print"/>
          <a:stretch/>
        </p:blipFill>
        <p:spPr>
          <a:xfrm>
            <a:off x="71280" y="0"/>
            <a:ext cx="5000400" cy="3792240"/>
          </a:xfrm>
          <a:prstGeom prst="rect">
            <a:avLst/>
          </a:prstGeom>
          <a:ln>
            <a:noFill/>
          </a:ln>
        </p:spPr>
      </p:pic>
      <p:pic>
        <p:nvPicPr>
          <p:cNvPr id="540" name="Рисунок 3" descr="Снимок экрана 2021-04-27 в 10.31.14.png"/>
          <p:cNvPicPr/>
          <p:nvPr/>
        </p:nvPicPr>
        <p:blipFill>
          <a:blip r:embed="rId3" cstate="print"/>
          <a:stretch/>
        </p:blipFill>
        <p:spPr>
          <a:xfrm>
            <a:off x="5196960" y="285840"/>
            <a:ext cx="3703680" cy="6571800"/>
          </a:xfrm>
          <a:prstGeom prst="rect">
            <a:avLst/>
          </a:prstGeom>
          <a:ln>
            <a:noFill/>
          </a:ln>
        </p:spPr>
      </p:pic>
      <p:pic>
        <p:nvPicPr>
          <p:cNvPr id="541" name="Рисунок 4" descr="Снимок экрана 2021-04-27 в 10.33.22.png"/>
          <p:cNvPicPr/>
          <p:nvPr/>
        </p:nvPicPr>
        <p:blipFill>
          <a:blip r:embed="rId4" cstate="print"/>
          <a:stretch/>
        </p:blipFill>
        <p:spPr>
          <a:xfrm>
            <a:off x="0" y="3500280"/>
            <a:ext cx="5071680" cy="314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AF1B1F-D230-40D5-AF7B-E7A3819D66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528" y="39920"/>
            <a:ext cx="4382112" cy="6658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8D5DC2-B1C6-434C-8E92-CB685A8533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1520"/>
            <a:ext cx="5010849" cy="6635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50004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F497D"/>
                </a:solidFill>
                <a:latin typeface="Calibri"/>
              </a:rPr>
              <a:t>Презентация занятия – формат Power Point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474840" y="357120"/>
            <a:ext cx="839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alibri"/>
              </a:rPr>
              <a:t>Обратите внимание – это презентация занятия, а не презентация К занятию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4" name="CustomShape 3"/>
          <p:cNvSpPr/>
          <p:nvPr/>
        </p:nvSpPr>
        <p:spPr>
          <a:xfrm>
            <a:off x="72360" y="0"/>
            <a:ext cx="4078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CF2E2B"/>
                </a:solidFill>
                <a:latin typeface="Calibri"/>
              </a:rPr>
              <a:t>!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545" name="CustomShape 4"/>
          <p:cNvSpPr/>
          <p:nvPr/>
        </p:nvSpPr>
        <p:spPr>
          <a:xfrm>
            <a:off x="142920" y="714240"/>
            <a:ext cx="4571640" cy="10638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презентации должны быть представлены сопровождающие демонстрационные материалы, представляющие подготовку и проведение занятия.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6" name="CustomShape 5"/>
          <p:cNvSpPr/>
          <p:nvPr/>
        </p:nvSpPr>
        <p:spPr>
          <a:xfrm>
            <a:off x="142920" y="1857240"/>
            <a:ext cx="4571640" cy="1706706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На титульной слайде  должно быть указано: наименование органа исполнительной власти в сфере образования; тема занятия, класс или возраст обучающихся, для которых предназначено занятие,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реализуемая в классе АООП/АОП,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 фамилия, имя, отчество, должность автора (авторов),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полное название и юридический адрес школы.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547" name="CustomShape 6"/>
          <p:cNvSpPr/>
          <p:nvPr/>
        </p:nvSpPr>
        <p:spPr>
          <a:xfrm>
            <a:off x="4857840" y="714240"/>
            <a:ext cx="4285800" cy="28609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В презентации отражаются этапы подготовки и проведения занятия: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место проведения занятия, оформление кабинета, наглядные материалы, оборудование для проведения занятия;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виды деятельности педагога на занятии,  виды деятельности детей, результаты деятельности детей на занятии (продукты деятельности, эмоциональное состояние).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В презентации  возможно использование фотографий с подписями, поясняющими содержание, таблиц и диаграмм,    отражающих результативность занятия.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48" name="Рисунок 11" descr="Снимок экрана 2021-04-27 в 10.28.55.png"/>
          <p:cNvPicPr/>
          <p:nvPr/>
        </p:nvPicPr>
        <p:blipFill>
          <a:blip r:embed="rId2" cstate="print"/>
          <a:stretch/>
        </p:blipFill>
        <p:spPr>
          <a:xfrm>
            <a:off x="-26392" y="3643146"/>
            <a:ext cx="3714480" cy="32144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Снимок экрана 2024-10-10 в 12.56.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0498" y="3714752"/>
            <a:ext cx="5093502" cy="2957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Пояснительная записка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1</cp:revision>
  <dcterms:created xsi:type="dcterms:W3CDTF">2025-06-11T07:14:46Z</dcterms:created>
  <dcterms:modified xsi:type="dcterms:W3CDTF">2025-06-11T07:15:26Z</dcterms:modified>
</cp:coreProperties>
</file>