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7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CC30-16EB-4ECD-8B06-427CCED53311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0A22-AC53-4CBB-98F6-A479D93D42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CC30-16EB-4ECD-8B06-427CCED53311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0A22-AC53-4CBB-98F6-A479D93D42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CC30-16EB-4ECD-8B06-427CCED53311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0A22-AC53-4CBB-98F6-A479D93D42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CC30-16EB-4ECD-8B06-427CCED53311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0A22-AC53-4CBB-98F6-A479D93D42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CC30-16EB-4ECD-8B06-427CCED53311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0A22-AC53-4CBB-98F6-A479D93D42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CC30-16EB-4ECD-8B06-427CCED53311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0A22-AC53-4CBB-98F6-A479D93D42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CC30-16EB-4ECD-8B06-427CCED53311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0A22-AC53-4CBB-98F6-A479D93D42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CC30-16EB-4ECD-8B06-427CCED53311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0A22-AC53-4CBB-98F6-A479D93D42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CC30-16EB-4ECD-8B06-427CCED53311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0A22-AC53-4CBB-98F6-A479D93D42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CC30-16EB-4ECD-8B06-427CCED53311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0A22-AC53-4CBB-98F6-A479D93D42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CC30-16EB-4ECD-8B06-427CCED53311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60A22-AC53-4CBB-98F6-A479D93D42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9CC30-16EB-4ECD-8B06-427CCED53311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60A22-AC53-4CBB-98F6-A479D93D42F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TextShape 1"/>
          <p:cNvSpPr txBox="1"/>
          <p:nvPr/>
        </p:nvSpPr>
        <p:spPr>
          <a:xfrm>
            <a:off x="571320" y="164304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II</a:t>
            </a:r>
            <a:r>
              <a:rPr lang="en-US" sz="2800" b="1" strike="noStrike" spc="-1" dirty="0">
                <a:solidFill>
                  <a:srgbClr val="000000"/>
                </a:solidFill>
                <a:latin typeface="Calibri"/>
              </a:rPr>
              <a:t>I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Региональный конкурс </a:t>
            </a:r>
            <a:r>
              <a:rPr dirty="0"/>
              <a:t/>
            </a:r>
            <a:br>
              <a:rPr dirty="0"/>
            </a:br>
            <a:r>
              <a:rPr lang="ru-RU" sz="4000" b="1" strike="noStrike" spc="-1" dirty="0">
                <a:solidFill>
                  <a:srgbClr val="17375E"/>
                </a:solidFill>
                <a:latin typeface="Calibri"/>
              </a:rPr>
              <a:t>«Школа - территория здоровья» </a:t>
            </a:r>
            <a:r>
              <a:rPr dirty="0"/>
              <a:t/>
            </a:r>
            <a:br>
              <a:rPr dirty="0"/>
            </a:b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среди  образовательных организаций, осуществляющих образовательную деятельность по адаптированным общеобразовательным программам </a:t>
            </a: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89" name="Picture 2" descr="https://komiedu.ru/upload/iblock/c4c/sm_full.jpg"/>
          <p:cNvPicPr/>
          <p:nvPr/>
        </p:nvPicPr>
        <p:blipFill>
          <a:blip r:embed="rId2" cstate="print"/>
          <a:stretch/>
        </p:blipFill>
        <p:spPr>
          <a:xfrm>
            <a:off x="3000240" y="4000680"/>
            <a:ext cx="3071520" cy="2266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TextShape 1"/>
          <p:cNvSpPr txBox="1"/>
          <p:nvPr/>
        </p:nvSpPr>
        <p:spPr>
          <a:xfrm>
            <a:off x="214200" y="71280"/>
            <a:ext cx="7900560" cy="6537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1F497D"/>
                </a:solidFill>
                <a:latin typeface="Calibri"/>
              </a:rPr>
              <a:t>Номинация </a:t>
            </a:r>
            <a:r>
              <a:rPr lang="ru-RU" b="1" spc="-1" dirty="0">
                <a:solidFill>
                  <a:srgbClr val="1F497D"/>
                </a:solidFill>
                <a:latin typeface="Calibri"/>
              </a:rPr>
              <a:t>6</a:t>
            </a:r>
            <a:r>
              <a:rPr lang="ru-RU" sz="1800" b="1" strike="noStrike" spc="-1" dirty="0">
                <a:solidFill>
                  <a:srgbClr val="1F497D"/>
                </a:solidFill>
                <a:latin typeface="Calibri"/>
              </a:rPr>
              <a:t> «Лучший конспект </a:t>
            </a:r>
            <a:r>
              <a:rPr lang="ru-RU" b="1" spc="-1" dirty="0">
                <a:solidFill>
                  <a:srgbClr val="1F497D"/>
                </a:solidFill>
                <a:latin typeface="Calibri"/>
              </a:rPr>
              <a:t>воспитательного </a:t>
            </a:r>
            <a:r>
              <a:rPr lang="ru-RU" sz="1800" b="1" strike="noStrike" spc="-1" dirty="0">
                <a:solidFill>
                  <a:srgbClr val="1F497D"/>
                </a:solidFill>
                <a:latin typeface="Calibri"/>
              </a:rPr>
              <a:t>занятия с использованием здоровьесберегающих технологий в инклюзивной группе»</a:t>
            </a:r>
            <a:endParaRPr lang="ru-RU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19" name="Picture 2" descr="https://e7.pngegg.com/pngimages/162/481/png-clipart-white-ruled-paper-sheet-clipboard-free-content-paper-icon-s-computer-program-material.png"/>
          <p:cNvPicPr/>
          <p:nvPr/>
        </p:nvPicPr>
        <p:blipFill>
          <a:blip r:embed="rId2" cstate="print"/>
          <a:stretch/>
        </p:blipFill>
        <p:spPr>
          <a:xfrm>
            <a:off x="214282" y="2571744"/>
            <a:ext cx="1285884" cy="1571636"/>
          </a:xfrm>
          <a:prstGeom prst="rect">
            <a:avLst/>
          </a:prstGeom>
          <a:ln>
            <a:noFill/>
          </a:ln>
        </p:spPr>
      </p:pic>
      <p:sp>
        <p:nvSpPr>
          <p:cNvPr id="520" name="CustomShape 2"/>
          <p:cNvSpPr/>
          <p:nvPr/>
        </p:nvSpPr>
        <p:spPr>
          <a:xfrm>
            <a:off x="0" y="785880"/>
            <a:ext cx="1571400" cy="1499760"/>
          </a:xfrm>
          <a:prstGeom prst="verticalScroll">
            <a:avLst>
              <a:gd name="adj" fmla="val 12500"/>
            </a:avLst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1" name="CustomShape 3"/>
          <p:cNvSpPr/>
          <p:nvPr/>
        </p:nvSpPr>
        <p:spPr>
          <a:xfrm>
            <a:off x="222120" y="1285920"/>
            <a:ext cx="12571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Титульный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лист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22" name="CustomShape 4"/>
          <p:cNvSpPr/>
          <p:nvPr/>
        </p:nvSpPr>
        <p:spPr>
          <a:xfrm>
            <a:off x="1643040" y="714240"/>
            <a:ext cx="7500600" cy="1752872"/>
          </a:xfrm>
          <a:prstGeom prst="rect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На </a:t>
            </a:r>
            <a:r>
              <a:rPr lang="ru-RU" sz="1600" b="1" strike="noStrike" spc="-1" dirty="0">
                <a:solidFill>
                  <a:srgbClr val="1F497D"/>
                </a:solidFill>
                <a:latin typeface="Calibri"/>
              </a:rPr>
              <a:t>титульном листе 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должно быть указано: 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наименование органа исполнительной власти в сфере образования; 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название занятия,  возраст обучающихся, для которых предназначено занятие, вариант реализуемой АООП, 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фамилия, имя, отчество, должность автора Конспекта, </a:t>
            </a: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полное наименование и юридический адрес образовательной организации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Calibri"/>
              </a:rPr>
              <a:t>В том случае, если занятие носит интегрированный характер, возможно указание двух авторов.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523" name="CustomShape 5"/>
          <p:cNvSpPr/>
          <p:nvPr/>
        </p:nvSpPr>
        <p:spPr>
          <a:xfrm>
            <a:off x="1643042" y="2571744"/>
            <a:ext cx="7500958" cy="4215085"/>
          </a:xfrm>
          <a:prstGeom prst="rect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1F497D"/>
                </a:solidFill>
                <a:latin typeface="Calibri"/>
              </a:rPr>
              <a:t>Пояснительная записка 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к Конспекту должна содержать: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- краткую характеристику класса/группы, описание специфики состояния здоровья обучающихся</a:t>
            </a:r>
            <a:r>
              <a:rPr lang="ru-RU" sz="1600" spc="-1" dirty="0">
                <a:solidFill>
                  <a:srgbClr val="000000"/>
                </a:solidFill>
                <a:latin typeface="Calibri"/>
              </a:rPr>
              <a:t> с ОВЗ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; включенных в группу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- информацию о программе, в рамках реализации которой проводится занятие (реализуемые ООП и АООП, программа коррекционно-развивающей или воспитательной работы). 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Если у конспекта двое авторов и занятие носит интегрированный характер, указать, в рамках какой интегрированной программы проводится данное занятие, дать краткую характеристику интегрированной программы;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- описание места занятия в системе оздоровительной, коррекционно-развивающей или воспитательной работы;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- цели, задачи занятия (включая коррекционные задачи для обучающихся с ОВЗ), планируемые  результаты занятия для группы в целом и для обучающихся с ОВЗ (при необходимости);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- описание используемых на занятии здоровьесберегающих технологий;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- описание способов оценки эффективности </a:t>
            </a:r>
            <a:r>
              <a:rPr lang="ru-RU" sz="1600" b="0" strike="noStrike" spc="-1" dirty="0" err="1">
                <a:solidFill>
                  <a:srgbClr val="000000"/>
                </a:solidFill>
                <a:latin typeface="Calibri"/>
              </a:rPr>
              <a:t>здоровьесберегающей</a:t>
            </a: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 направленности занятия;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- описание материально-технического обеспечения занятия.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524" name="CustomShape 6"/>
          <p:cNvSpPr/>
          <p:nvPr/>
        </p:nvSpPr>
        <p:spPr>
          <a:xfrm>
            <a:off x="285720" y="3071810"/>
            <a:ext cx="1214446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1F497D"/>
                </a:solidFill>
                <a:latin typeface="Calibri"/>
              </a:rPr>
              <a:t>Пояснительная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1F497D"/>
                </a:solidFill>
                <a:latin typeface="Calibri"/>
              </a:rPr>
              <a:t> записка </a:t>
            </a:r>
            <a:endParaRPr lang="ru-RU" sz="1200" b="0" strike="noStrike" spc="-1" dirty="0">
              <a:latin typeface="Arial"/>
            </a:endParaRPr>
          </a:p>
        </p:txBody>
      </p:sp>
      <p:pic>
        <p:nvPicPr>
          <p:cNvPr id="12290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2" y="4929198"/>
            <a:ext cx="1649397" cy="16493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14"/>
            <a:ext cx="3071834" cy="27699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Пояснительная записка</a:t>
            </a:r>
          </a:p>
        </p:txBody>
      </p:sp>
      <p:pic>
        <p:nvPicPr>
          <p:cNvPr id="3" name="Рисунок 2" descr="Снимок экрана 2024-10-10 в 13.13.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5" y="500042"/>
            <a:ext cx="4357717" cy="180687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5" name="Рисунок 4" descr="Снимок экрана 2024-10-10 в 13.26.40.png"/>
          <p:cNvPicPr>
            <a:picLocks noChangeAspect="1"/>
          </p:cNvPicPr>
          <p:nvPr/>
        </p:nvPicPr>
        <p:blipFill>
          <a:blip r:embed="rId3" cstate="print"/>
          <a:srcRect b="17703"/>
          <a:stretch>
            <a:fillRect/>
          </a:stretch>
        </p:blipFill>
        <p:spPr>
          <a:xfrm>
            <a:off x="214282" y="3643314"/>
            <a:ext cx="4357686" cy="1495429"/>
          </a:xfrm>
          <a:prstGeom prst="rect">
            <a:avLst/>
          </a:prstGeom>
        </p:spPr>
      </p:pic>
      <p:pic>
        <p:nvPicPr>
          <p:cNvPr id="6" name="Рисунок 5" descr="Снимок экрана 2024-10-10 в 13.26.5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5" y="2500306"/>
            <a:ext cx="4429156" cy="375760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7" name="Рисунок 6" descr="Снимок экрана 2024-10-10 в 13.30.3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571480"/>
            <a:ext cx="4357686" cy="57150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TextShape 1"/>
          <p:cNvSpPr txBox="1"/>
          <p:nvPr/>
        </p:nvSpPr>
        <p:spPr>
          <a:xfrm>
            <a:off x="500040" y="0"/>
            <a:ext cx="8229240" cy="4392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1F497D"/>
                </a:solidFill>
                <a:latin typeface="Calibri"/>
              </a:rPr>
              <a:t>Презентация занятия – формат Power Point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3" name="CustomShape 2"/>
          <p:cNvSpPr/>
          <p:nvPr/>
        </p:nvSpPr>
        <p:spPr>
          <a:xfrm>
            <a:off x="474840" y="357120"/>
            <a:ext cx="83937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i="1" strike="noStrike" spc="-1">
                <a:solidFill>
                  <a:srgbClr val="000000"/>
                </a:solidFill>
                <a:latin typeface="Calibri"/>
              </a:rPr>
              <a:t>Обратите внимание – это презентация занятия, а не презентация К занятию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44" name="CustomShape 3"/>
          <p:cNvSpPr/>
          <p:nvPr/>
        </p:nvSpPr>
        <p:spPr>
          <a:xfrm>
            <a:off x="72360" y="0"/>
            <a:ext cx="407880" cy="91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5400" b="1" strike="noStrike" spc="-1">
                <a:solidFill>
                  <a:srgbClr val="CF2E2B"/>
                </a:solidFill>
                <a:latin typeface="Calibri"/>
              </a:rPr>
              <a:t>!</a:t>
            </a:r>
            <a:endParaRPr lang="ru-RU" sz="5400" b="0" strike="noStrike" spc="-1">
              <a:latin typeface="Arial"/>
            </a:endParaRPr>
          </a:p>
        </p:txBody>
      </p:sp>
      <p:sp>
        <p:nvSpPr>
          <p:cNvPr id="545" name="CustomShape 4"/>
          <p:cNvSpPr/>
          <p:nvPr/>
        </p:nvSpPr>
        <p:spPr>
          <a:xfrm>
            <a:off x="142920" y="714240"/>
            <a:ext cx="4571640" cy="1063800"/>
          </a:xfrm>
          <a:prstGeom prst="rect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В презентации должны быть представлены сопровождающие демонстрационные материалы, представляющие подготовку и проведение занятия.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546" name="CustomShape 5"/>
          <p:cNvSpPr/>
          <p:nvPr/>
        </p:nvSpPr>
        <p:spPr>
          <a:xfrm>
            <a:off x="4786314" y="714356"/>
            <a:ext cx="4214842" cy="1106542"/>
          </a:xfrm>
          <a:prstGeom prst="rect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300" b="0" strike="noStrike" spc="-1" dirty="0">
                <a:solidFill>
                  <a:srgbClr val="000000"/>
                </a:solidFill>
                <a:latin typeface="Calibri"/>
              </a:rPr>
              <a:t>На титульной слайде  должно быть указано: наименование органа исполнительной власти в сфере образования; тема занятия, возраст обучающихся</a:t>
            </a:r>
            <a:endParaRPr lang="ru-RU" sz="13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300" b="0" strike="noStrike" spc="-1" dirty="0">
                <a:solidFill>
                  <a:srgbClr val="000000"/>
                </a:solidFill>
                <a:latin typeface="Calibri"/>
              </a:rPr>
              <a:t>фамилия, имя, отчество, должность автора (авторов), </a:t>
            </a:r>
            <a:endParaRPr lang="ru-RU" sz="13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300" b="0" strike="noStrike" spc="-1" dirty="0">
                <a:solidFill>
                  <a:srgbClr val="000000"/>
                </a:solidFill>
                <a:latin typeface="Calibri"/>
              </a:rPr>
              <a:t>полное название и юридический адрес школы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</a:rPr>
              <a:t>.</a:t>
            </a:r>
            <a:endParaRPr lang="ru-RU" sz="1400" b="0" strike="noStrike" spc="-1" dirty="0">
              <a:latin typeface="Arial"/>
            </a:endParaRPr>
          </a:p>
        </p:txBody>
      </p:sp>
      <p:pic>
        <p:nvPicPr>
          <p:cNvPr id="10" name="Рисунок 9" descr="Снимок экрана 2024-10-10 в 13.32.5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5" y="2071678"/>
            <a:ext cx="4671360" cy="2462196"/>
          </a:xfrm>
          <a:prstGeom prst="rect">
            <a:avLst/>
          </a:prstGeom>
        </p:spPr>
      </p:pic>
      <p:pic>
        <p:nvPicPr>
          <p:cNvPr id="12" name="Объект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0694" y="2071678"/>
            <a:ext cx="2523453" cy="1135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6644" y="3286124"/>
            <a:ext cx="1534711" cy="2046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628" y="3571876"/>
            <a:ext cx="1969647" cy="1029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C:\Users\МОУ ИСОШ\Desktop\4.jpg"/>
          <p:cNvPicPr/>
          <p:nvPr/>
        </p:nvPicPr>
        <p:blipFill>
          <a:blip r:embed="rId6" cstate="print"/>
          <a:srcRect t="22563"/>
          <a:stretch>
            <a:fillRect/>
          </a:stretch>
        </p:blipFill>
        <p:spPr bwMode="auto">
          <a:xfrm>
            <a:off x="142844" y="4786322"/>
            <a:ext cx="1867284" cy="17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F74D70FE-2933-42F0-8F0E-C57358DF8DB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541" t="34256" r="3038" b="37641"/>
          <a:stretch/>
        </p:blipFill>
        <p:spPr>
          <a:xfrm>
            <a:off x="2214546" y="4786322"/>
            <a:ext cx="2133226" cy="1649562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628" y="4786322"/>
            <a:ext cx="1643074" cy="195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TextShape 1"/>
          <p:cNvSpPr txBox="1"/>
          <p:nvPr/>
        </p:nvSpPr>
        <p:spPr>
          <a:xfrm>
            <a:off x="457200" y="274680"/>
            <a:ext cx="8229240" cy="5108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77500" lnSpcReduction="20000"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Избегайте ошибок своих и чужих!</a:t>
            </a:r>
          </a:p>
        </p:txBody>
      </p:sp>
      <p:pic>
        <p:nvPicPr>
          <p:cNvPr id="561" name="Picture 2" descr="https://fb.ru/media/i/1/9/1/4/6/9/9/i/1914699.jpg"/>
          <p:cNvPicPr/>
          <p:nvPr/>
        </p:nvPicPr>
        <p:blipFill>
          <a:blip r:embed="rId2" cstate="print"/>
          <a:stretch/>
        </p:blipFill>
        <p:spPr>
          <a:xfrm>
            <a:off x="3143160" y="4000680"/>
            <a:ext cx="2673000" cy="2673000"/>
          </a:xfrm>
          <a:prstGeom prst="rect">
            <a:avLst/>
          </a:prstGeom>
          <a:ln>
            <a:noFill/>
          </a:ln>
        </p:spPr>
      </p:pic>
      <p:pic>
        <p:nvPicPr>
          <p:cNvPr id="562" name="Рисунок 4" descr="физминутка1.jpg"/>
          <p:cNvPicPr/>
          <p:nvPr/>
        </p:nvPicPr>
        <p:blipFill>
          <a:blip r:embed="rId3" cstate="print"/>
          <a:stretch/>
        </p:blipFill>
        <p:spPr>
          <a:xfrm>
            <a:off x="0" y="2143080"/>
            <a:ext cx="3000240" cy="1785600"/>
          </a:xfrm>
          <a:prstGeom prst="rect">
            <a:avLst/>
          </a:prstGeom>
          <a:ln w="9360">
            <a:noFill/>
          </a:ln>
        </p:spPr>
      </p:pic>
      <p:pic>
        <p:nvPicPr>
          <p:cNvPr id="563" name="Рисунок 5" descr="нет.png"/>
          <p:cNvPicPr/>
          <p:nvPr/>
        </p:nvPicPr>
        <p:blipFill>
          <a:blip r:embed="rId4" cstate="print"/>
          <a:stretch/>
        </p:blipFill>
        <p:spPr>
          <a:xfrm>
            <a:off x="428760" y="714240"/>
            <a:ext cx="1846080" cy="1348920"/>
          </a:xfrm>
          <a:prstGeom prst="rect">
            <a:avLst/>
          </a:prstGeom>
          <a:ln w="9360">
            <a:noFill/>
          </a:ln>
        </p:spPr>
      </p:pic>
      <p:pic>
        <p:nvPicPr>
          <p:cNvPr id="565" name="Рисунок 8" descr="училка.jpg"/>
          <p:cNvPicPr/>
          <p:nvPr/>
        </p:nvPicPr>
        <p:blipFill>
          <a:blip r:embed="rId5" cstate="print"/>
          <a:stretch/>
        </p:blipFill>
        <p:spPr>
          <a:xfrm>
            <a:off x="5852160" y="4000680"/>
            <a:ext cx="3291480" cy="2428560"/>
          </a:xfrm>
          <a:prstGeom prst="rect">
            <a:avLst/>
          </a:prstGeom>
          <a:ln w="9360">
            <a:noFill/>
          </a:ln>
        </p:spPr>
      </p:pic>
      <p:pic>
        <p:nvPicPr>
          <p:cNvPr id="566" name="Picture 4" descr="https://ds04.infourok.ru/uploads/ex/00d0/0000d7a7-6d2224cb/img9.jpg"/>
          <p:cNvPicPr/>
          <p:nvPr/>
        </p:nvPicPr>
        <p:blipFill>
          <a:blip r:embed="rId6" cstate="print"/>
          <a:stretch/>
        </p:blipFill>
        <p:spPr>
          <a:xfrm>
            <a:off x="6215040" y="785880"/>
            <a:ext cx="2103480" cy="1577520"/>
          </a:xfrm>
          <a:prstGeom prst="rect">
            <a:avLst/>
          </a:prstGeom>
          <a:ln>
            <a:noFill/>
          </a:ln>
        </p:spPr>
      </p:pic>
      <p:pic>
        <p:nvPicPr>
          <p:cNvPr id="567" name="Picture 6" descr="http://900igr.net/up/datai/205162/0040-009-.jpg"/>
          <p:cNvPicPr/>
          <p:nvPr/>
        </p:nvPicPr>
        <p:blipFill>
          <a:blip r:embed="rId7" cstate="print"/>
          <a:stretch/>
        </p:blipFill>
        <p:spPr>
          <a:xfrm>
            <a:off x="3000240" y="1285920"/>
            <a:ext cx="2780640" cy="2030760"/>
          </a:xfrm>
          <a:prstGeom prst="rect">
            <a:avLst/>
          </a:prstGeom>
          <a:ln>
            <a:noFill/>
          </a:ln>
        </p:spPr>
      </p:pic>
      <p:pic>
        <p:nvPicPr>
          <p:cNvPr id="568" name="Picture 8" descr="https://ds04.infourok.ru/uploads/ex/05b2/0001c6e9-d7fff0c4/img20.jpg"/>
          <p:cNvPicPr/>
          <p:nvPr/>
        </p:nvPicPr>
        <p:blipFill>
          <a:blip r:embed="rId8" cstate="print"/>
          <a:stretch/>
        </p:blipFill>
        <p:spPr>
          <a:xfrm>
            <a:off x="5929200" y="2571840"/>
            <a:ext cx="2436480" cy="1370160"/>
          </a:xfrm>
          <a:prstGeom prst="rect">
            <a:avLst/>
          </a:prstGeom>
          <a:ln>
            <a:noFill/>
          </a:ln>
        </p:spPr>
      </p:pic>
      <p:pic>
        <p:nvPicPr>
          <p:cNvPr id="11" name="Picture 3" descr="C:\Users\Пользователь\Desktop\ШТЗ - 2023\IMG-f3a9cc2957edda2e4d1308c269dce687-V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4000504"/>
            <a:ext cx="2202128" cy="2857496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1"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292</Words>
  <Application>Microsoft Office PowerPoint</Application>
  <PresentationFormat>Экран (4:3)</PresentationFormat>
  <Paragraphs>29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Пояснительная записка</vt:lpstr>
      <vt:lpstr>Слайд 4</vt:lpstr>
      <vt:lpstr>Слайд 5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cde</dc:creator>
  <cp:lastModifiedBy>cde</cp:lastModifiedBy>
  <cp:revision>1</cp:revision>
  <dcterms:created xsi:type="dcterms:W3CDTF">2025-06-11T07:15:48Z</dcterms:created>
  <dcterms:modified xsi:type="dcterms:W3CDTF">2025-06-11T07:16:27Z</dcterms:modified>
</cp:coreProperties>
</file>