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03AEE-4610-41A1-84EB-0E191AA2EF82}" type="doc">
      <dgm:prSet loTypeId="urn:microsoft.com/office/officeart/2005/8/layout/hList7#1" loCatId="list" qsTypeId="urn:microsoft.com/office/officeart/2005/8/quickstyle/simple1" qsCatId="simple" csTypeId="urn:microsoft.com/office/officeart/2005/8/colors/accent2_2" csCatId="accent2" phldr="1"/>
      <dgm:spPr/>
    </dgm:pt>
    <dgm:pt modelId="{F7202628-637F-4E64-A0E5-B6189C2B80C9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600" b="0" strike="noStrike" spc="-1" dirty="0">
              <a:latin typeface="+mn-lt"/>
              <a:ea typeface="+mn-ea"/>
            </a:rPr>
            <a:t>В обеспечение особой пространственной и временной организации образовательной среды с учетом функционального состояния ЦНС обучающихся (быстрой истощаемости, низкой работоспособности, пониженного общего тонуса </a:t>
          </a:r>
          <a:endParaRPr lang="ru-RU" sz="1600" dirty="0"/>
        </a:p>
      </dgm:t>
    </dgm:pt>
    <dgm:pt modelId="{00340689-26BC-48E3-B458-BB503B0E640C}" type="parTrans" cxnId="{A94B5A9D-3816-4DB4-BE2D-9232DB3F9927}">
      <dgm:prSet/>
      <dgm:spPr/>
      <dgm:t>
        <a:bodyPr/>
        <a:lstStyle/>
        <a:p>
          <a:endParaRPr lang="ru-RU"/>
        </a:p>
      </dgm:t>
    </dgm:pt>
    <dgm:pt modelId="{942C4AFE-FA8A-42D1-8631-8C4A69F8C5A7}" type="sibTrans" cxnId="{A94B5A9D-3816-4DB4-BE2D-9232DB3F9927}">
      <dgm:prSet/>
      <dgm:spPr/>
      <dgm:t>
        <a:bodyPr/>
        <a:lstStyle/>
        <a:p>
          <a:endParaRPr lang="ru-RU"/>
        </a:p>
      </dgm:t>
    </dgm:pt>
    <dgm:pt modelId="{DD1B261F-A81B-46CE-A2EE-3786E9F8984B}">
      <dgm:prSet phldrT="[Текст]" custT="1"/>
      <dgm:spPr>
        <a:solidFill>
          <a:schemeClr val="tx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spc="-1" dirty="0"/>
            <a:t>В обеспечение специальной психокоррекционной помощи, направленной на компенсацию дефицитов эмоционального развития и формирование осознанной саморегуляции познавательной деятельности и поведения</a:t>
          </a:r>
        </a:p>
        <a:p>
          <a:pPr defTabSz="1644650">
            <a:spcBef>
              <a:spcPct val="0"/>
            </a:spcBef>
            <a:spcAft>
              <a:spcPct val="35000"/>
            </a:spcAft>
          </a:pPr>
          <a:endParaRPr lang="ru-RU" sz="1600" dirty="0"/>
        </a:p>
      </dgm:t>
    </dgm:pt>
    <dgm:pt modelId="{631061DF-E148-4094-ACE5-B96D448FCDE5}" type="parTrans" cxnId="{3571B5F1-035F-4786-874F-FE486AEBA564}">
      <dgm:prSet/>
      <dgm:spPr/>
      <dgm:t>
        <a:bodyPr/>
        <a:lstStyle/>
        <a:p>
          <a:endParaRPr lang="ru-RU"/>
        </a:p>
      </dgm:t>
    </dgm:pt>
    <dgm:pt modelId="{FA8B1DC0-E0A9-4CEE-AAA8-1D767B91D6FD}" type="sibTrans" cxnId="{3571B5F1-035F-4786-874F-FE486AEBA564}">
      <dgm:prSet/>
      <dgm:spPr/>
      <dgm:t>
        <a:bodyPr/>
        <a:lstStyle/>
        <a:p>
          <a:endParaRPr lang="ru-RU"/>
        </a:p>
      </dgm:t>
    </dgm:pt>
    <dgm:pt modelId="{324EC81D-14D3-4DD3-83EF-93308BF5C40E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400" spc="-1" dirty="0"/>
            <a:t>В организации процесса обучения с учетом специфики усвоения ЗУН обучающимися с ОВЗ ("пошаговом» предъявлении материала, дозированной помощи взрослого, использовании специальных методов, приемов, способствующих как общему развитию обучающегося, так и компенсации индивидуальных недостатков развития)</a:t>
          </a:r>
          <a:endParaRPr lang="ru-RU" sz="1400" dirty="0"/>
        </a:p>
      </dgm:t>
    </dgm:pt>
    <dgm:pt modelId="{C8D62879-F654-4E17-BD9A-5643A1CD7BFF}" type="parTrans" cxnId="{9C0117FC-D24A-40FB-B984-9D38B40AFAED}">
      <dgm:prSet/>
      <dgm:spPr/>
      <dgm:t>
        <a:bodyPr/>
        <a:lstStyle/>
        <a:p>
          <a:endParaRPr lang="ru-RU"/>
        </a:p>
      </dgm:t>
    </dgm:pt>
    <dgm:pt modelId="{0658AE05-14D7-4217-B5C2-D54097E6894B}" type="sibTrans" cxnId="{9C0117FC-D24A-40FB-B984-9D38B40AFAED}">
      <dgm:prSet/>
      <dgm:spPr/>
      <dgm:t>
        <a:bodyPr/>
        <a:lstStyle/>
        <a:p>
          <a:endParaRPr lang="ru-RU"/>
        </a:p>
      </dgm:t>
    </dgm:pt>
    <dgm:pt modelId="{724CDBA0-9A82-4D66-910A-D301A64CB60B}" type="pres">
      <dgm:prSet presAssocID="{A8D03AEE-4610-41A1-84EB-0E191AA2EF82}" presName="Name0" presStyleCnt="0">
        <dgm:presLayoutVars>
          <dgm:dir/>
          <dgm:resizeHandles val="exact"/>
        </dgm:presLayoutVars>
      </dgm:prSet>
      <dgm:spPr/>
    </dgm:pt>
    <dgm:pt modelId="{5CDA85EA-6AEB-4F92-86F8-DAADB42C69F7}" type="pres">
      <dgm:prSet presAssocID="{A8D03AEE-4610-41A1-84EB-0E191AA2EF82}" presName="fgShape" presStyleLbl="fgShp" presStyleIdx="0" presStyleCnt="1"/>
      <dgm:spPr>
        <a:solidFill>
          <a:schemeClr val="bg1"/>
        </a:solidFill>
      </dgm:spPr>
    </dgm:pt>
    <dgm:pt modelId="{EBF39588-60AC-4F59-8B4B-9786D0D4CAAB}" type="pres">
      <dgm:prSet presAssocID="{A8D03AEE-4610-41A1-84EB-0E191AA2EF82}" presName="linComp" presStyleCnt="0"/>
      <dgm:spPr/>
    </dgm:pt>
    <dgm:pt modelId="{8D5C1AEB-A24F-4CAD-A19D-833E5B6119BE}" type="pres">
      <dgm:prSet presAssocID="{F7202628-637F-4E64-A0E5-B6189C2B80C9}" presName="compNode" presStyleCnt="0"/>
      <dgm:spPr/>
    </dgm:pt>
    <dgm:pt modelId="{45DC18F6-B1A1-42CB-886D-1CF464D0E823}" type="pres">
      <dgm:prSet presAssocID="{F7202628-637F-4E64-A0E5-B6189C2B80C9}" presName="bkgdShape" presStyleLbl="node1" presStyleIdx="0" presStyleCnt="3"/>
      <dgm:spPr/>
      <dgm:t>
        <a:bodyPr/>
        <a:lstStyle/>
        <a:p>
          <a:endParaRPr lang="ru-RU"/>
        </a:p>
      </dgm:t>
    </dgm:pt>
    <dgm:pt modelId="{BA0F45A8-1C87-42F2-99D0-3A765DA1AA72}" type="pres">
      <dgm:prSet presAssocID="{F7202628-637F-4E64-A0E5-B6189C2B80C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564C8-6ACA-448D-9CD5-6925D0B79078}" type="pres">
      <dgm:prSet presAssocID="{F7202628-637F-4E64-A0E5-B6189C2B80C9}" presName="invisiNode" presStyleLbl="node1" presStyleIdx="0" presStyleCnt="3"/>
      <dgm:spPr/>
    </dgm:pt>
    <dgm:pt modelId="{5147D189-E3D4-44EE-AADC-528F24A46EFD}" type="pres">
      <dgm:prSet presAssocID="{F7202628-637F-4E64-A0E5-B6189C2B80C9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790046-5921-4E30-98EF-1716C07980BE}" type="pres">
      <dgm:prSet presAssocID="{942C4AFE-FA8A-42D1-8631-8C4A69F8C5A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08D76DE-C4B5-476E-A366-31173332FD19}" type="pres">
      <dgm:prSet presAssocID="{DD1B261F-A81B-46CE-A2EE-3786E9F8984B}" presName="compNode" presStyleCnt="0"/>
      <dgm:spPr/>
    </dgm:pt>
    <dgm:pt modelId="{43FEA11F-7A7B-4B7A-80E6-554C6B116CF7}" type="pres">
      <dgm:prSet presAssocID="{DD1B261F-A81B-46CE-A2EE-3786E9F8984B}" presName="bkgdShape" presStyleLbl="node1" presStyleIdx="1" presStyleCnt="3"/>
      <dgm:spPr/>
      <dgm:t>
        <a:bodyPr/>
        <a:lstStyle/>
        <a:p>
          <a:endParaRPr lang="ru-RU"/>
        </a:p>
      </dgm:t>
    </dgm:pt>
    <dgm:pt modelId="{5D8AD19E-7406-452C-842E-AD829B1345D9}" type="pres">
      <dgm:prSet presAssocID="{DD1B261F-A81B-46CE-A2EE-3786E9F8984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F2C3B-42D1-4DA0-83AF-BE7EAFB0CF7B}" type="pres">
      <dgm:prSet presAssocID="{DD1B261F-A81B-46CE-A2EE-3786E9F8984B}" presName="invisiNode" presStyleLbl="node1" presStyleIdx="1" presStyleCnt="3"/>
      <dgm:spPr/>
    </dgm:pt>
    <dgm:pt modelId="{4E999849-C382-4D9A-96A7-444185BA8691}" type="pres">
      <dgm:prSet presAssocID="{DD1B261F-A81B-46CE-A2EE-3786E9F8984B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9BFCEAD-1CA4-4678-AAF0-149AE0FE897B}" type="pres">
      <dgm:prSet presAssocID="{FA8B1DC0-E0A9-4CEE-AAA8-1D767B91D6F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0F4F44-20F1-4C28-A76C-EFF49C583627}" type="pres">
      <dgm:prSet presAssocID="{324EC81D-14D3-4DD3-83EF-93308BF5C40E}" presName="compNode" presStyleCnt="0"/>
      <dgm:spPr/>
    </dgm:pt>
    <dgm:pt modelId="{7A85455A-A71D-4ACA-93E1-C9FB9C22876A}" type="pres">
      <dgm:prSet presAssocID="{324EC81D-14D3-4DD3-83EF-93308BF5C40E}" presName="bkgdShape" presStyleLbl="node1" presStyleIdx="2" presStyleCnt="3"/>
      <dgm:spPr/>
      <dgm:t>
        <a:bodyPr/>
        <a:lstStyle/>
        <a:p>
          <a:endParaRPr lang="ru-RU"/>
        </a:p>
      </dgm:t>
    </dgm:pt>
    <dgm:pt modelId="{BA71FFAF-7F04-492E-B1AD-F76521DCD448}" type="pres">
      <dgm:prSet presAssocID="{324EC81D-14D3-4DD3-83EF-93308BF5C40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B4B3C-7F87-405B-9A49-83FD451D58C1}" type="pres">
      <dgm:prSet presAssocID="{324EC81D-14D3-4DD3-83EF-93308BF5C40E}" presName="invisiNode" presStyleLbl="node1" presStyleIdx="2" presStyleCnt="3"/>
      <dgm:spPr/>
    </dgm:pt>
    <dgm:pt modelId="{2133EC12-20D6-4617-8763-1CA283CBAC51}" type="pres">
      <dgm:prSet presAssocID="{324EC81D-14D3-4DD3-83EF-93308BF5C40E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C0117FC-D24A-40FB-B984-9D38B40AFAED}" srcId="{A8D03AEE-4610-41A1-84EB-0E191AA2EF82}" destId="{324EC81D-14D3-4DD3-83EF-93308BF5C40E}" srcOrd="2" destOrd="0" parTransId="{C8D62879-F654-4E17-BD9A-5643A1CD7BFF}" sibTransId="{0658AE05-14D7-4217-B5C2-D54097E6894B}"/>
    <dgm:cxn modelId="{40E6DCE3-AFC7-4A5B-ACF9-86C380AE12FF}" type="presOf" srcId="{324EC81D-14D3-4DD3-83EF-93308BF5C40E}" destId="{7A85455A-A71D-4ACA-93E1-C9FB9C22876A}" srcOrd="0" destOrd="0" presId="urn:microsoft.com/office/officeart/2005/8/layout/hList7#1"/>
    <dgm:cxn modelId="{2154A651-FE8D-444A-AA30-3DECD54F0F82}" type="presOf" srcId="{F7202628-637F-4E64-A0E5-B6189C2B80C9}" destId="{45DC18F6-B1A1-42CB-886D-1CF464D0E823}" srcOrd="0" destOrd="0" presId="urn:microsoft.com/office/officeart/2005/8/layout/hList7#1"/>
    <dgm:cxn modelId="{7EA72521-B39B-499A-B501-1C91AFDFFF62}" type="presOf" srcId="{324EC81D-14D3-4DD3-83EF-93308BF5C40E}" destId="{BA71FFAF-7F04-492E-B1AD-F76521DCD448}" srcOrd="1" destOrd="0" presId="urn:microsoft.com/office/officeart/2005/8/layout/hList7#1"/>
    <dgm:cxn modelId="{3571B5F1-035F-4786-874F-FE486AEBA564}" srcId="{A8D03AEE-4610-41A1-84EB-0E191AA2EF82}" destId="{DD1B261F-A81B-46CE-A2EE-3786E9F8984B}" srcOrd="1" destOrd="0" parTransId="{631061DF-E148-4094-ACE5-B96D448FCDE5}" sibTransId="{FA8B1DC0-E0A9-4CEE-AAA8-1D767B91D6FD}"/>
    <dgm:cxn modelId="{33C19C44-1FCB-46DB-9D6F-F72CD56BFBB2}" type="presOf" srcId="{A8D03AEE-4610-41A1-84EB-0E191AA2EF82}" destId="{724CDBA0-9A82-4D66-910A-D301A64CB60B}" srcOrd="0" destOrd="0" presId="urn:microsoft.com/office/officeart/2005/8/layout/hList7#1"/>
    <dgm:cxn modelId="{471A283E-28F6-404E-A413-88482664E02F}" type="presOf" srcId="{FA8B1DC0-E0A9-4CEE-AAA8-1D767B91D6FD}" destId="{A9BFCEAD-1CA4-4678-AAF0-149AE0FE897B}" srcOrd="0" destOrd="0" presId="urn:microsoft.com/office/officeart/2005/8/layout/hList7#1"/>
    <dgm:cxn modelId="{9373F736-6F43-4950-897B-6B815866079F}" type="presOf" srcId="{DD1B261F-A81B-46CE-A2EE-3786E9F8984B}" destId="{43FEA11F-7A7B-4B7A-80E6-554C6B116CF7}" srcOrd="0" destOrd="0" presId="urn:microsoft.com/office/officeart/2005/8/layout/hList7#1"/>
    <dgm:cxn modelId="{A94B5A9D-3816-4DB4-BE2D-9232DB3F9927}" srcId="{A8D03AEE-4610-41A1-84EB-0E191AA2EF82}" destId="{F7202628-637F-4E64-A0E5-B6189C2B80C9}" srcOrd="0" destOrd="0" parTransId="{00340689-26BC-48E3-B458-BB503B0E640C}" sibTransId="{942C4AFE-FA8A-42D1-8631-8C4A69F8C5A7}"/>
    <dgm:cxn modelId="{E6E2E0FD-7EA3-4908-A558-A02927F45D18}" type="presOf" srcId="{DD1B261F-A81B-46CE-A2EE-3786E9F8984B}" destId="{5D8AD19E-7406-452C-842E-AD829B1345D9}" srcOrd="1" destOrd="0" presId="urn:microsoft.com/office/officeart/2005/8/layout/hList7#1"/>
    <dgm:cxn modelId="{C4479C80-60F7-49D1-929F-C9E2F9626E5C}" type="presOf" srcId="{F7202628-637F-4E64-A0E5-B6189C2B80C9}" destId="{BA0F45A8-1C87-42F2-99D0-3A765DA1AA72}" srcOrd="1" destOrd="0" presId="urn:microsoft.com/office/officeart/2005/8/layout/hList7#1"/>
    <dgm:cxn modelId="{96DB6688-756C-4008-B38A-E178537892B4}" type="presOf" srcId="{942C4AFE-FA8A-42D1-8631-8C4A69F8C5A7}" destId="{A1790046-5921-4E30-98EF-1716C07980BE}" srcOrd="0" destOrd="0" presId="urn:microsoft.com/office/officeart/2005/8/layout/hList7#1"/>
    <dgm:cxn modelId="{1DB1BFA4-2902-42A6-9353-8E8B9097F438}" type="presParOf" srcId="{724CDBA0-9A82-4D66-910A-D301A64CB60B}" destId="{5CDA85EA-6AEB-4F92-86F8-DAADB42C69F7}" srcOrd="0" destOrd="0" presId="urn:microsoft.com/office/officeart/2005/8/layout/hList7#1"/>
    <dgm:cxn modelId="{F5858A1C-A17B-4152-B3A6-70313118C60E}" type="presParOf" srcId="{724CDBA0-9A82-4D66-910A-D301A64CB60B}" destId="{EBF39588-60AC-4F59-8B4B-9786D0D4CAAB}" srcOrd="1" destOrd="0" presId="urn:microsoft.com/office/officeart/2005/8/layout/hList7#1"/>
    <dgm:cxn modelId="{1FAB10B7-94CF-4FD3-8C99-EC7F00327EA1}" type="presParOf" srcId="{EBF39588-60AC-4F59-8B4B-9786D0D4CAAB}" destId="{8D5C1AEB-A24F-4CAD-A19D-833E5B6119BE}" srcOrd="0" destOrd="0" presId="urn:microsoft.com/office/officeart/2005/8/layout/hList7#1"/>
    <dgm:cxn modelId="{4ABAC9E3-98A7-42E9-9D90-A6DD167E297B}" type="presParOf" srcId="{8D5C1AEB-A24F-4CAD-A19D-833E5B6119BE}" destId="{45DC18F6-B1A1-42CB-886D-1CF464D0E823}" srcOrd="0" destOrd="0" presId="urn:microsoft.com/office/officeart/2005/8/layout/hList7#1"/>
    <dgm:cxn modelId="{2BF32CEC-EC50-4914-81F4-8A08A8933DD5}" type="presParOf" srcId="{8D5C1AEB-A24F-4CAD-A19D-833E5B6119BE}" destId="{BA0F45A8-1C87-42F2-99D0-3A765DA1AA72}" srcOrd="1" destOrd="0" presId="urn:microsoft.com/office/officeart/2005/8/layout/hList7#1"/>
    <dgm:cxn modelId="{3F443FB1-C369-425C-82C9-382DE2755052}" type="presParOf" srcId="{8D5C1AEB-A24F-4CAD-A19D-833E5B6119BE}" destId="{328564C8-6ACA-448D-9CD5-6925D0B79078}" srcOrd="2" destOrd="0" presId="urn:microsoft.com/office/officeart/2005/8/layout/hList7#1"/>
    <dgm:cxn modelId="{506CFCB4-2B7B-418C-8A62-615BD4EE682A}" type="presParOf" srcId="{8D5C1AEB-A24F-4CAD-A19D-833E5B6119BE}" destId="{5147D189-E3D4-44EE-AADC-528F24A46EFD}" srcOrd="3" destOrd="0" presId="urn:microsoft.com/office/officeart/2005/8/layout/hList7#1"/>
    <dgm:cxn modelId="{80FE2FB1-7B34-4658-B7C9-CD050EEEEB01}" type="presParOf" srcId="{EBF39588-60AC-4F59-8B4B-9786D0D4CAAB}" destId="{A1790046-5921-4E30-98EF-1716C07980BE}" srcOrd="1" destOrd="0" presId="urn:microsoft.com/office/officeart/2005/8/layout/hList7#1"/>
    <dgm:cxn modelId="{676E406C-C431-44E5-B510-66778E715576}" type="presParOf" srcId="{EBF39588-60AC-4F59-8B4B-9786D0D4CAAB}" destId="{208D76DE-C4B5-476E-A366-31173332FD19}" srcOrd="2" destOrd="0" presId="urn:microsoft.com/office/officeart/2005/8/layout/hList7#1"/>
    <dgm:cxn modelId="{F9467156-E009-4F4E-A3E5-E52B222B04D5}" type="presParOf" srcId="{208D76DE-C4B5-476E-A366-31173332FD19}" destId="{43FEA11F-7A7B-4B7A-80E6-554C6B116CF7}" srcOrd="0" destOrd="0" presId="urn:microsoft.com/office/officeart/2005/8/layout/hList7#1"/>
    <dgm:cxn modelId="{B754F503-6343-4413-9E22-BD030E86AB47}" type="presParOf" srcId="{208D76DE-C4B5-476E-A366-31173332FD19}" destId="{5D8AD19E-7406-452C-842E-AD829B1345D9}" srcOrd="1" destOrd="0" presId="urn:microsoft.com/office/officeart/2005/8/layout/hList7#1"/>
    <dgm:cxn modelId="{168ED0DA-63DF-4EC1-9EE9-2E52D96B97A7}" type="presParOf" srcId="{208D76DE-C4B5-476E-A366-31173332FD19}" destId="{7A3F2C3B-42D1-4DA0-83AF-BE7EAFB0CF7B}" srcOrd="2" destOrd="0" presId="urn:microsoft.com/office/officeart/2005/8/layout/hList7#1"/>
    <dgm:cxn modelId="{3DF53192-51F8-4AC3-8995-62191033F370}" type="presParOf" srcId="{208D76DE-C4B5-476E-A366-31173332FD19}" destId="{4E999849-C382-4D9A-96A7-444185BA8691}" srcOrd="3" destOrd="0" presId="urn:microsoft.com/office/officeart/2005/8/layout/hList7#1"/>
    <dgm:cxn modelId="{DA1723BB-DA51-4E8B-B51D-33894F7B31B7}" type="presParOf" srcId="{EBF39588-60AC-4F59-8B4B-9786D0D4CAAB}" destId="{A9BFCEAD-1CA4-4678-AAF0-149AE0FE897B}" srcOrd="3" destOrd="0" presId="urn:microsoft.com/office/officeart/2005/8/layout/hList7#1"/>
    <dgm:cxn modelId="{0ACA001E-E124-4C64-9141-9FC857ED5D8C}" type="presParOf" srcId="{EBF39588-60AC-4F59-8B4B-9786D0D4CAAB}" destId="{D60F4F44-20F1-4C28-A76C-EFF49C583627}" srcOrd="4" destOrd="0" presId="urn:microsoft.com/office/officeart/2005/8/layout/hList7#1"/>
    <dgm:cxn modelId="{EA99FEEC-B527-4284-889F-1F633D5C7E00}" type="presParOf" srcId="{D60F4F44-20F1-4C28-A76C-EFF49C583627}" destId="{7A85455A-A71D-4ACA-93E1-C9FB9C22876A}" srcOrd="0" destOrd="0" presId="urn:microsoft.com/office/officeart/2005/8/layout/hList7#1"/>
    <dgm:cxn modelId="{CF336ED9-85B2-4193-B132-3950F153A452}" type="presParOf" srcId="{D60F4F44-20F1-4C28-A76C-EFF49C583627}" destId="{BA71FFAF-7F04-492E-B1AD-F76521DCD448}" srcOrd="1" destOrd="0" presId="urn:microsoft.com/office/officeart/2005/8/layout/hList7#1"/>
    <dgm:cxn modelId="{4D126F3E-16A2-40ED-A8E6-9CDAA13678F9}" type="presParOf" srcId="{D60F4F44-20F1-4C28-A76C-EFF49C583627}" destId="{178B4B3C-7F87-405B-9A49-83FD451D58C1}" srcOrd="2" destOrd="0" presId="urn:microsoft.com/office/officeart/2005/8/layout/hList7#1"/>
    <dgm:cxn modelId="{4951A7D6-1080-4771-AF51-C916A3695B27}" type="presParOf" srcId="{D60F4F44-20F1-4C28-A76C-EFF49C583627}" destId="{2133EC12-20D6-4617-8763-1CA283CBAC5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C18F6-B1A1-42CB-886D-1CF464D0E823}">
      <dsp:nvSpPr>
        <dsp:cNvPr id="0" name=""/>
        <dsp:cNvSpPr/>
      </dsp:nvSpPr>
      <dsp:spPr>
        <a:xfrm>
          <a:off x="1889" y="0"/>
          <a:ext cx="2940176" cy="621468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strike="noStrike" kern="1200" spc="-1" dirty="0">
              <a:latin typeface="+mn-lt"/>
              <a:ea typeface="+mn-ea"/>
            </a:rPr>
            <a:t>В обеспечение особой пространственной и временной организации образовательной среды с учетом функционального состояния ЦНС обучающихся (быстрой истощаемости, низкой работоспособности, пониженного общего тонуса </a:t>
          </a:r>
          <a:endParaRPr lang="ru-RU" sz="1600" kern="1200" dirty="0"/>
        </a:p>
      </dsp:txBody>
      <dsp:txXfrm>
        <a:off x="1889" y="2485872"/>
        <a:ext cx="2940176" cy="2485872"/>
      </dsp:txXfrm>
    </dsp:sp>
    <dsp:sp modelId="{5147D189-E3D4-44EE-AADC-528F24A46EFD}">
      <dsp:nvSpPr>
        <dsp:cNvPr id="0" name=""/>
        <dsp:cNvSpPr/>
      </dsp:nvSpPr>
      <dsp:spPr>
        <a:xfrm>
          <a:off x="437233" y="372880"/>
          <a:ext cx="2069488" cy="20694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EA11F-7A7B-4B7A-80E6-554C6B116CF7}">
      <dsp:nvSpPr>
        <dsp:cNvPr id="0" name=""/>
        <dsp:cNvSpPr/>
      </dsp:nvSpPr>
      <dsp:spPr>
        <a:xfrm>
          <a:off x="3030271" y="0"/>
          <a:ext cx="2940176" cy="621468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spc="-1" dirty="0"/>
            <a:t>В обеспечение специальной психокоррекционной помощи, направленной на компенсацию дефицитов эмоционального развития и формирование осознанной саморегуляции познавательной деятельности и поведения</a:t>
          </a:r>
        </a:p>
        <a:p>
          <a:pPr lvl="0" algn="ctr" defTabSz="1644650"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030271" y="2485872"/>
        <a:ext cx="2940176" cy="2485872"/>
      </dsp:txXfrm>
    </dsp:sp>
    <dsp:sp modelId="{4E999849-C382-4D9A-96A7-444185BA8691}">
      <dsp:nvSpPr>
        <dsp:cNvPr id="0" name=""/>
        <dsp:cNvSpPr/>
      </dsp:nvSpPr>
      <dsp:spPr>
        <a:xfrm>
          <a:off x="3465615" y="372880"/>
          <a:ext cx="2069488" cy="20694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5455A-A71D-4ACA-93E1-C9FB9C22876A}">
      <dsp:nvSpPr>
        <dsp:cNvPr id="0" name=""/>
        <dsp:cNvSpPr/>
      </dsp:nvSpPr>
      <dsp:spPr>
        <a:xfrm>
          <a:off x="6058653" y="0"/>
          <a:ext cx="2940176" cy="621468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pc="-1" dirty="0"/>
            <a:t>В организации процесса обучения с учетом специфики усвоения ЗУН обучающимися с ОВЗ ("пошаговом» предъявлении материала, дозированной помощи взрослого, использовании специальных методов, приемов, способствующих как общему развитию обучающегося, так и компенсации индивидуальных недостатков развития)</a:t>
          </a:r>
          <a:endParaRPr lang="ru-RU" sz="1400" kern="1200" dirty="0"/>
        </a:p>
      </dsp:txBody>
      <dsp:txXfrm>
        <a:off x="6058653" y="2485872"/>
        <a:ext cx="2940176" cy="2485872"/>
      </dsp:txXfrm>
    </dsp:sp>
    <dsp:sp modelId="{2133EC12-20D6-4617-8763-1CA283CBAC51}">
      <dsp:nvSpPr>
        <dsp:cNvPr id="0" name=""/>
        <dsp:cNvSpPr/>
      </dsp:nvSpPr>
      <dsp:spPr>
        <a:xfrm>
          <a:off x="6493997" y="372880"/>
          <a:ext cx="2069488" cy="20694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A85EA-6AEB-4F92-86F8-DAADB42C69F7}">
      <dsp:nvSpPr>
        <dsp:cNvPr id="0" name=""/>
        <dsp:cNvSpPr/>
      </dsp:nvSpPr>
      <dsp:spPr>
        <a:xfrm>
          <a:off x="360028" y="4971744"/>
          <a:ext cx="8280662" cy="932202"/>
        </a:xfrm>
        <a:prstGeom prst="left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467D-DB2E-418F-98CE-7BE78786069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1C43-CFAF-49A4-A583-A3A5D11BA5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rectorat_iro63@samara.edu.ru" TargetMode="External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.png"/><Relationship Id="rId5" Type="http://schemas.openxmlformats.org/officeDocument/2006/relationships/image" Target="../media/image30.png"/><Relationship Id="rId10" Type="http://schemas.openxmlformats.org/officeDocument/2006/relationships/hyperlink" Target="https://iro63.ru/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s://vk.com/club21185377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de.iro.ru/cde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cde@sipkro.ru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71320" y="16430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II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Региональный конкурс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17375E"/>
                </a:solidFill>
                <a:latin typeface="Calibri"/>
              </a:rPr>
              <a:t>«Школа - территория здоровья»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среди  образовательных организаций, осуществляющих образовательную деятельность по адаптированным общеобразовательным программам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Picture 2" descr="https://komiedu.ru/upload/iblock/c4c/sm_full.jpg"/>
          <p:cNvPicPr/>
          <p:nvPr/>
        </p:nvPicPr>
        <p:blipFill>
          <a:blip r:embed="rId2" cstate="print"/>
          <a:stretch/>
        </p:blipFill>
        <p:spPr>
          <a:xfrm>
            <a:off x="3000240" y="4000680"/>
            <a:ext cx="3071520" cy="22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3000240" y="3000240"/>
            <a:ext cx="6927480" cy="69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2"/>
          <p:cNvSpPr/>
          <p:nvPr/>
        </p:nvSpPr>
        <p:spPr>
          <a:xfrm>
            <a:off x="338040" y="215280"/>
            <a:ext cx="8805600" cy="33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2A6099"/>
                </a:solidFill>
                <a:latin typeface="Arial"/>
              </a:rPr>
              <a:t>Особые образовательные потребности обучающихся с ОВЗ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532" name="CustomShape 3"/>
          <p:cNvSpPr/>
          <p:nvPr/>
        </p:nvSpPr>
        <p:spPr>
          <a:xfrm>
            <a:off x="4572000" y="4000680"/>
            <a:ext cx="4571640" cy="3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indent="-455760">
              <a:lnSpc>
                <a:spcPct val="8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xmlns="" val="1370379449"/>
              </p:ext>
            </p:extLst>
          </p:nvPr>
        </p:nvGraphicFramePr>
        <p:xfrm>
          <a:off x="142920" y="642960"/>
          <a:ext cx="9000720" cy="621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3" name="CustomShape 4"/>
          <p:cNvSpPr/>
          <p:nvPr/>
        </p:nvSpPr>
        <p:spPr>
          <a:xfrm>
            <a:off x="1226880" y="5929200"/>
            <a:ext cx="696600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Здоровьесберегающая направленность образовательного процесса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Picture 6" descr="Apple Iphone в руке PNG фото"/>
          <p:cNvPicPr/>
          <p:nvPr/>
        </p:nvPicPr>
        <p:blipFill>
          <a:blip r:embed="rId2" cstate="print"/>
          <a:stretch/>
        </p:blipFill>
        <p:spPr>
          <a:xfrm>
            <a:off x="-571680" y="642960"/>
            <a:ext cx="4500360" cy="6214680"/>
          </a:xfrm>
          <a:prstGeom prst="rect">
            <a:avLst/>
          </a:prstGeom>
          <a:ln>
            <a:noFill/>
          </a:ln>
        </p:spPr>
      </p:pic>
      <p:sp>
        <p:nvSpPr>
          <p:cNvPr id="576" name="CustomShape 1"/>
          <p:cNvSpPr/>
          <p:nvPr/>
        </p:nvSpPr>
        <p:spPr>
          <a:xfrm>
            <a:off x="1640160" y="2310840"/>
            <a:ext cx="1590480" cy="78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8080" tIns="59040" rIns="118080" bIns="5904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г. Самара,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Московское шоссе, 125А,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кабинет 214-1, 213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577" name="Рисунок 8"/>
          <p:cNvPicPr/>
          <p:nvPr/>
        </p:nvPicPr>
        <p:blipFill>
          <a:blip r:embed="rId3" cstate="print"/>
          <a:stretch/>
        </p:blipFill>
        <p:spPr>
          <a:xfrm>
            <a:off x="1305000" y="5106240"/>
            <a:ext cx="403920" cy="381240"/>
          </a:xfrm>
          <a:prstGeom prst="rect">
            <a:avLst/>
          </a:prstGeom>
          <a:ln>
            <a:noFill/>
          </a:ln>
        </p:spPr>
      </p:pic>
      <p:pic>
        <p:nvPicPr>
          <p:cNvPr id="578" name="Рисунок 11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05000" y="2534400"/>
            <a:ext cx="299520" cy="399600"/>
          </a:xfrm>
          <a:prstGeom prst="rect">
            <a:avLst/>
          </a:prstGeom>
          <a:ln>
            <a:noFill/>
          </a:ln>
        </p:spPr>
      </p:pic>
      <p:pic>
        <p:nvPicPr>
          <p:cNvPr id="579" name="Рисунок 12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05000" y="4435200"/>
            <a:ext cx="299520" cy="399600"/>
          </a:xfrm>
          <a:prstGeom prst="rect">
            <a:avLst/>
          </a:prstGeom>
          <a:ln>
            <a:noFill/>
          </a:ln>
        </p:spPr>
      </p:pic>
      <p:pic>
        <p:nvPicPr>
          <p:cNvPr id="580" name="Рисунок 14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37240" y="3652560"/>
            <a:ext cx="646920" cy="844200"/>
          </a:xfrm>
          <a:prstGeom prst="rect">
            <a:avLst/>
          </a:prstGeom>
          <a:ln>
            <a:noFill/>
          </a:ln>
        </p:spPr>
      </p:pic>
      <p:pic>
        <p:nvPicPr>
          <p:cNvPr id="581" name="Рисунок 16"/>
          <p:cNvPicPr/>
          <p:nvPr/>
        </p:nvPicPr>
        <p:blipFill>
          <a:blip r:embed="rId7" cstate="print"/>
          <a:stretch/>
        </p:blipFill>
        <p:spPr>
          <a:xfrm>
            <a:off x="1305000" y="3205800"/>
            <a:ext cx="269280" cy="359640"/>
          </a:xfrm>
          <a:prstGeom prst="rect">
            <a:avLst/>
          </a:prstGeom>
          <a:ln>
            <a:noFill/>
          </a:ln>
        </p:spPr>
      </p:pic>
      <p:sp>
        <p:nvSpPr>
          <p:cNvPr id="582" name="CustomShape 2"/>
          <p:cNvSpPr/>
          <p:nvPr/>
        </p:nvSpPr>
        <p:spPr>
          <a:xfrm>
            <a:off x="1657440" y="4435200"/>
            <a:ext cx="1527922" cy="2885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080" tIns="59040" rIns="118080" bIns="59040">
            <a:spAutoFit/>
          </a:bodyPr>
          <a:lstStyle/>
          <a:p>
            <a:pPr>
              <a:lnSpc>
                <a:spcPct val="100000"/>
              </a:lnSpc>
              <a:spcAft>
                <a:spcPts val="1576"/>
              </a:spcAft>
            </a:pPr>
            <a:r>
              <a:rPr lang="ru-RU" sz="11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8"/>
              </a:rPr>
              <a:t>cido_iro63@63.edu.ru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583" name="CustomShape 3"/>
          <p:cNvSpPr/>
          <p:nvPr/>
        </p:nvSpPr>
        <p:spPr>
          <a:xfrm>
            <a:off x="1665000" y="5106240"/>
            <a:ext cx="1681920" cy="25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080" tIns="59040" rIns="118080" bIns="59040">
            <a:spAutoFit/>
          </a:bodyPr>
          <a:lstStyle/>
          <a:p>
            <a:pPr>
              <a:lnSpc>
                <a:spcPct val="100000"/>
              </a:lnSpc>
              <a:spcAft>
                <a:spcPts val="1576"/>
              </a:spcAft>
            </a:pPr>
            <a:r>
              <a:rPr lang="ru-RU" sz="9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https://vk.com/club211853778</a:t>
            </a:r>
            <a:endParaRPr lang="ru-RU" sz="900" b="0" strike="noStrike" spc="-1">
              <a:latin typeface="Arial"/>
            </a:endParaRPr>
          </a:p>
        </p:txBody>
      </p:sp>
      <p:sp>
        <p:nvSpPr>
          <p:cNvPr id="584" name="CustomShape 4"/>
          <p:cNvSpPr/>
          <p:nvPr/>
        </p:nvSpPr>
        <p:spPr>
          <a:xfrm>
            <a:off x="1656720" y="3876120"/>
            <a:ext cx="152028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080" tIns="59040" rIns="118080" bIns="59040">
            <a:spAutoFit/>
          </a:bodyPr>
          <a:lstStyle/>
          <a:p>
            <a:pPr>
              <a:lnSpc>
                <a:spcPct val="100000"/>
              </a:lnSpc>
              <a:spcAft>
                <a:spcPts val="1576"/>
              </a:spcAft>
            </a:pPr>
            <a:r>
              <a:rPr lang="ru-RU" sz="12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https://cde.iro63.ru/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85" name="CustomShape 5"/>
          <p:cNvSpPr/>
          <p:nvPr/>
        </p:nvSpPr>
        <p:spPr>
          <a:xfrm>
            <a:off x="1645560" y="3205800"/>
            <a:ext cx="1424520" cy="30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080" tIns="59040" rIns="118080" bIns="59040">
            <a:spAutoFit/>
          </a:bodyPr>
          <a:lstStyle/>
          <a:p>
            <a:pPr>
              <a:lnSpc>
                <a:spcPct val="100000"/>
              </a:lnSpc>
              <a:spcAft>
                <a:spcPts val="1576"/>
              </a:spcAft>
            </a:pPr>
            <a:r>
              <a:rPr lang="ru-RU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+7 (846) 951-66-74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586" name="Picture 2"/>
          <p:cNvPicPr/>
          <p:nvPr/>
        </p:nvPicPr>
        <p:blipFill>
          <a:blip r:embed="rId11" cstate="print"/>
          <a:stretch/>
        </p:blipFill>
        <p:spPr>
          <a:xfrm>
            <a:off x="5500800" y="1214280"/>
            <a:ext cx="3512520" cy="3539520"/>
          </a:xfrm>
          <a:prstGeom prst="rect">
            <a:avLst/>
          </a:prstGeom>
          <a:ln w="9360">
            <a:noFill/>
          </a:ln>
        </p:spPr>
      </p:pic>
      <p:pic>
        <p:nvPicPr>
          <p:cNvPr id="587" name="Рисунок 22"/>
          <p:cNvPicPr/>
          <p:nvPr/>
        </p:nvPicPr>
        <p:blipFill>
          <a:blip r:embed="rId12" cstate="print"/>
          <a:stretch/>
        </p:blipFill>
        <p:spPr>
          <a:xfrm>
            <a:off x="0" y="-4680"/>
            <a:ext cx="669960" cy="3546720"/>
          </a:xfrm>
          <a:prstGeom prst="rect">
            <a:avLst/>
          </a:prstGeom>
          <a:ln>
            <a:noFill/>
          </a:ln>
        </p:spPr>
      </p:pic>
      <p:pic>
        <p:nvPicPr>
          <p:cNvPr id="588" name="Picture 4" descr="https://www.pinclipart.com/picdir/big/193-1937872_contacts-icon-admin-icon-png-white-clipart.png"/>
          <p:cNvPicPr/>
          <p:nvPr/>
        </p:nvPicPr>
        <p:blipFill>
          <a:blip r:embed="rId13" cstate="print"/>
          <a:stretch/>
        </p:blipFill>
        <p:spPr>
          <a:xfrm>
            <a:off x="1221120" y="1416600"/>
            <a:ext cx="537480" cy="763200"/>
          </a:xfrm>
          <a:prstGeom prst="rect">
            <a:avLst/>
          </a:prstGeom>
          <a:ln>
            <a:noFill/>
          </a:ln>
        </p:spPr>
      </p:pic>
      <p:sp>
        <p:nvSpPr>
          <p:cNvPr id="589" name="CustomShape 6"/>
          <p:cNvSpPr/>
          <p:nvPr/>
        </p:nvSpPr>
        <p:spPr>
          <a:xfrm>
            <a:off x="1748880" y="1528200"/>
            <a:ext cx="1506600" cy="51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080" tIns="59040" rIns="118080" bIns="5904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Кузнецова 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0000"/>
                </a:solidFill>
                <a:latin typeface="Calibri"/>
                <a:ea typeface="DejaVu Sans"/>
              </a:rPr>
              <a:t>Ирина Георгиевна</a:t>
            </a:r>
            <a:endParaRPr lang="ru-RU" sz="13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Рисунок 3" descr="Снимок экрана 2021-04-26 в 13.00.50.png"/>
          <p:cNvPicPr/>
          <p:nvPr/>
        </p:nvPicPr>
        <p:blipFill>
          <a:blip r:embed="rId2" cstate="print"/>
          <a:srcRect t="15476"/>
          <a:stretch/>
        </p:blipFill>
        <p:spPr>
          <a:xfrm>
            <a:off x="0" y="0"/>
            <a:ext cx="9143640" cy="66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285840" y="142920"/>
            <a:ext cx="1856880" cy="10713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Учредитель</a:t>
            </a: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Конкурса</a:t>
            </a: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1500120" y="285840"/>
            <a:ext cx="53686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министерство образования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Самарской области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93" name="Picture 2" descr="Picture background"/>
          <p:cNvPicPr/>
          <p:nvPr/>
        </p:nvPicPr>
        <p:blipFill>
          <a:blip r:embed="rId2" cstate="print"/>
          <a:stretch/>
        </p:blipFill>
        <p:spPr>
          <a:xfrm>
            <a:off x="7286760" y="-142920"/>
            <a:ext cx="1856880" cy="1856880"/>
          </a:xfrm>
          <a:prstGeom prst="rect">
            <a:avLst/>
          </a:prstGeom>
          <a:ln>
            <a:noFill/>
          </a:ln>
        </p:spPr>
      </p:pic>
      <p:sp>
        <p:nvSpPr>
          <p:cNvPr id="294" name="CustomShape 3"/>
          <p:cNvSpPr/>
          <p:nvPr/>
        </p:nvSpPr>
        <p:spPr>
          <a:xfrm>
            <a:off x="285840" y="1714320"/>
            <a:ext cx="1856880" cy="1142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Организатор</a:t>
            </a: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Конкурса</a:t>
            </a: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2214720" y="1500120"/>
            <a:ext cx="512712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государственное автономное учреждение дополнительного профессионального образования Самарской области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 «Институт развития образования»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296" name="Рисунок 3"/>
          <p:cNvPicPr/>
          <p:nvPr/>
        </p:nvPicPr>
        <p:blipFill>
          <a:blip r:embed="rId3" cstate="print"/>
          <a:stretch/>
        </p:blipFill>
        <p:spPr>
          <a:xfrm>
            <a:off x="7286760" y="1571760"/>
            <a:ext cx="1856880" cy="1405800"/>
          </a:xfrm>
          <a:prstGeom prst="rect">
            <a:avLst/>
          </a:prstGeom>
          <a:ln>
            <a:noFill/>
          </a:ln>
        </p:spPr>
      </p:pic>
      <p:pic>
        <p:nvPicPr>
          <p:cNvPr id="297" name="Picture 2"/>
          <p:cNvPicPr/>
          <p:nvPr/>
        </p:nvPicPr>
        <p:blipFill>
          <a:blip r:embed="rId4" cstate="print"/>
          <a:stretch/>
        </p:blipFill>
        <p:spPr>
          <a:xfrm>
            <a:off x="6631560" y="3528000"/>
            <a:ext cx="2512440" cy="2110680"/>
          </a:xfrm>
          <a:prstGeom prst="rect">
            <a:avLst/>
          </a:prstGeom>
          <a:ln w="9360">
            <a:noFill/>
          </a:ln>
        </p:spPr>
      </p:pic>
      <p:sp>
        <p:nvSpPr>
          <p:cNvPr id="298" name="CustomShape 5"/>
          <p:cNvSpPr/>
          <p:nvPr/>
        </p:nvSpPr>
        <p:spPr>
          <a:xfrm>
            <a:off x="286200" y="1714680"/>
            <a:ext cx="1856880" cy="1142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Организатор</a:t>
            </a: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Конкурса</a:t>
            </a: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9" name="CustomShape 6"/>
          <p:cNvSpPr/>
          <p:nvPr/>
        </p:nvSpPr>
        <p:spPr>
          <a:xfrm>
            <a:off x="288000" y="3096000"/>
            <a:ext cx="1856880" cy="1142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Оператор</a:t>
            </a: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Calibri"/>
              </a:rPr>
              <a:t>Конкурса</a:t>
            </a:r>
            <a:r>
              <a:rPr lang="ru-RU" sz="1800" b="1" strike="noStrike" spc="-1">
                <a:solidFill>
                  <a:srgbClr val="1F497D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0" name="TextShape 7"/>
          <p:cNvSpPr txBox="1"/>
          <p:nvPr/>
        </p:nvSpPr>
        <p:spPr>
          <a:xfrm>
            <a:off x="288000" y="4392000"/>
            <a:ext cx="5616000" cy="1613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20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buClr>
                <a:srgbClr val="1F497D"/>
              </a:buClr>
              <a:buFont typeface="Arial"/>
              <a:buChar char="•"/>
            </a:pPr>
            <a:r>
              <a:rPr lang="ru-RU" sz="2000" b="1" strike="noStrike" spc="-1" dirty="0">
                <a:solidFill>
                  <a:srgbClr val="1F497D"/>
                </a:solidFill>
                <a:latin typeface="Calibri"/>
              </a:rPr>
              <a:t>Информационная площадка Конкурса  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- сайт Центра инклюзивного и дистанционного образования  </a:t>
            </a:r>
            <a:r>
              <a:rPr lang="ru-RU" sz="2000" b="0" u="sng" strike="noStrike" spc="-1" dirty="0">
                <a:solidFill>
                  <a:srgbClr val="0000FF"/>
                </a:solidFill>
                <a:uFillTx/>
                <a:latin typeface="Calibri"/>
                <a:hlinkClick r:id="rId5"/>
              </a:rPr>
              <a:t>http://cde.iro63.ru/cde/</a:t>
            </a: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 </a:t>
            </a:r>
          </a:p>
        </p:txBody>
      </p:sp>
      <p:sp>
        <p:nvSpPr>
          <p:cNvPr id="301" name="TextShape 8"/>
          <p:cNvSpPr txBox="1"/>
          <p:nvPr/>
        </p:nvSpPr>
        <p:spPr>
          <a:xfrm>
            <a:off x="2421360" y="3306600"/>
            <a:ext cx="4706640" cy="780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Центр инклюзивного и дистанционного образования ГАУ ДПО СО ИРО</a:t>
            </a:r>
            <a:endParaRPr lang="ru-RU" sz="1800" b="1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71280" y="142920"/>
            <a:ext cx="8857440" cy="364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F497D"/>
                </a:solidFill>
                <a:latin typeface="Calibri"/>
                <a:ea typeface="DejaVu Sans"/>
              </a:rPr>
              <a:t>Подробная информация о конкурсе представлена на сайте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5976360" y="142920"/>
            <a:ext cx="225668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https://cde.iro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63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ru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304" name="Рисунок 5" descr="Снимок экрана 2021-04-26 в 13.37.23.png"/>
          <p:cNvPicPr/>
          <p:nvPr/>
        </p:nvPicPr>
        <p:blipFill>
          <a:blip r:embed="rId2" cstate="print"/>
          <a:stretch/>
        </p:blipFill>
        <p:spPr>
          <a:xfrm>
            <a:off x="71280" y="443520"/>
            <a:ext cx="8857800" cy="1428480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F6C3AE-C5BF-46B4-BCB3-25095B2D4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8375"/>
          <a:stretch/>
        </p:blipFill>
        <p:spPr>
          <a:xfrm>
            <a:off x="381414" y="1872000"/>
            <a:ext cx="6084168" cy="47253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78F41F-AD39-4944-81EA-1339B1235F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872001"/>
            <a:ext cx="2217194" cy="27617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829BEDD-103A-4CD6-8315-18ADF8BC71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6300192" cy="3212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5D95A5-4284-4AF9-92FA-490B2CBE225C}"/>
              </a:ext>
            </a:extLst>
          </p:cNvPr>
          <p:cNvSpPr txBox="1"/>
          <p:nvPr/>
        </p:nvSpPr>
        <p:spPr>
          <a:xfrm>
            <a:off x="6650528" y="5066846"/>
            <a:ext cx="244292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Все приложения в </a:t>
            </a:r>
          </a:p>
          <a:p>
            <a:pPr algn="ctr"/>
            <a:r>
              <a:rPr lang="ru-RU" dirty="0"/>
              <a:t>формате </a:t>
            </a:r>
            <a:r>
              <a:rPr lang="en-US" dirty="0"/>
              <a:t>doc</a:t>
            </a:r>
            <a:r>
              <a:rPr lang="ru-RU" dirty="0"/>
              <a:t>.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DBDF25CC-4AF2-44DC-8E5B-F9DC9CEB6058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233036" y="5390012"/>
            <a:ext cx="417492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928926" y="169920"/>
            <a:ext cx="3500462" cy="46021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ru-RU" sz="2400" b="1" strike="noStrike" spc="-1" dirty="0">
                <a:solidFill>
                  <a:srgbClr val="3465A4"/>
                </a:solidFill>
                <a:latin typeface="Arial"/>
              </a:rPr>
              <a:t>Участники Конкурс</a:t>
            </a:r>
            <a:r>
              <a:rPr lang="ru-RU" sz="2000" b="1" strike="noStrike" spc="-1" dirty="0">
                <a:solidFill>
                  <a:srgbClr val="3465A4"/>
                </a:solidFill>
                <a:latin typeface="Arial"/>
              </a:rPr>
              <a:t>а</a:t>
            </a:r>
          </a:p>
        </p:txBody>
      </p:sp>
      <p:pic>
        <p:nvPicPr>
          <p:cNvPr id="308" name="Рисунок 307"/>
          <p:cNvPicPr/>
          <p:nvPr/>
        </p:nvPicPr>
        <p:blipFill>
          <a:blip r:embed="rId2" cstate="print"/>
          <a:stretch/>
        </p:blipFill>
        <p:spPr>
          <a:xfrm>
            <a:off x="144000" y="956160"/>
            <a:ext cx="4209480" cy="2571840"/>
          </a:xfrm>
          <a:prstGeom prst="rect">
            <a:avLst/>
          </a:prstGeom>
          <a:ln>
            <a:noFill/>
          </a:ln>
        </p:spPr>
      </p:pic>
      <p:pic>
        <p:nvPicPr>
          <p:cNvPr id="309" name="Рисунок 308"/>
          <p:cNvPicPr/>
          <p:nvPr/>
        </p:nvPicPr>
        <p:blipFill>
          <a:blip r:embed="rId3" cstate="print"/>
          <a:stretch/>
        </p:blipFill>
        <p:spPr>
          <a:xfrm>
            <a:off x="4680002" y="3284360"/>
            <a:ext cx="4209480" cy="3403720"/>
          </a:xfrm>
          <a:prstGeom prst="rect">
            <a:avLst/>
          </a:prstGeom>
          <a:ln>
            <a:noFill/>
          </a:ln>
        </p:spPr>
      </p:pic>
      <p:sp>
        <p:nvSpPr>
          <p:cNvPr id="310" name="TextShape 2"/>
          <p:cNvSpPr txBox="1"/>
          <p:nvPr/>
        </p:nvSpPr>
        <p:spPr>
          <a:xfrm>
            <a:off x="144000" y="3744000"/>
            <a:ext cx="4320000" cy="20021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0" strike="noStrike" spc="-1" dirty="0">
                <a:latin typeface="Arial"/>
              </a:rPr>
              <a:t>Образовательные организации, осуществляющие деятельность по адаптированным основным общеобразовательным программам дошкольного, начального, основного и среднего общего образования </a:t>
            </a:r>
          </a:p>
        </p:txBody>
      </p:sp>
      <p:sp>
        <p:nvSpPr>
          <p:cNvPr id="311" name="TextShape 3"/>
          <p:cNvSpPr txBox="1"/>
          <p:nvPr/>
        </p:nvSpPr>
        <p:spPr>
          <a:xfrm>
            <a:off x="4560044" y="956160"/>
            <a:ext cx="4408560" cy="200217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b="0" strike="noStrike" spc="-1" dirty="0">
                <a:latin typeface="Arial"/>
              </a:rPr>
              <a:t>Педагогические работники, использующие в своей практике </a:t>
            </a:r>
            <a:r>
              <a:rPr lang="ru-RU" sz="1800" b="0" strike="noStrike" spc="-1" dirty="0" err="1">
                <a:latin typeface="Arial"/>
              </a:rPr>
              <a:t>здоровьесберегающие</a:t>
            </a:r>
            <a:r>
              <a:rPr lang="ru-RU" sz="1800" b="0" strike="noStrike" spc="-1" dirty="0">
                <a:latin typeface="Arial"/>
              </a:rPr>
              <a:t> технологии обучения и воспитания обучающихся с ограниченными возможностями здоровья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Рисунок 311"/>
          <p:cNvPicPr/>
          <p:nvPr/>
        </p:nvPicPr>
        <p:blipFill>
          <a:blip r:embed="rId2" cstate="print"/>
          <a:stretch/>
        </p:blipFill>
        <p:spPr>
          <a:xfrm>
            <a:off x="0" y="36000"/>
            <a:ext cx="3024000" cy="2268000"/>
          </a:xfrm>
          <a:prstGeom prst="rect">
            <a:avLst/>
          </a:prstGeom>
          <a:ln>
            <a:noFill/>
          </a:ln>
        </p:spPr>
      </p:pic>
      <p:sp>
        <p:nvSpPr>
          <p:cNvPr id="313" name="TextShape 1"/>
          <p:cNvSpPr txBox="1"/>
          <p:nvPr/>
        </p:nvSpPr>
        <p:spPr>
          <a:xfrm>
            <a:off x="2540520" y="288000"/>
            <a:ext cx="3795480" cy="3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2000" b="1" strike="noStrike" spc="-1">
                <a:solidFill>
                  <a:srgbClr val="355269"/>
                </a:solidFill>
                <a:latin typeface="Arial"/>
              </a:rPr>
              <a:t>Сроки проведения Конкурса</a:t>
            </a:r>
          </a:p>
        </p:txBody>
      </p:sp>
      <p:sp>
        <p:nvSpPr>
          <p:cNvPr id="314" name="CustomShape 2"/>
          <p:cNvSpPr/>
          <p:nvPr/>
        </p:nvSpPr>
        <p:spPr>
          <a:xfrm>
            <a:off x="360000" y="2306880"/>
            <a:ext cx="82080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Установлены следующие сроки проведения Конкурса:</a:t>
            </a:r>
            <a:endParaRPr lang="ru-RU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прием, регистрация и техническая экспертиза конкурсных документов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000" b="1" i="1" strike="noStrike" spc="-1" dirty="0">
                <a:solidFill>
                  <a:srgbClr val="1F497D"/>
                </a:solidFill>
                <a:latin typeface="Calibri"/>
              </a:rPr>
              <a:t>С 17 марта по 23 марта 2025 года (включительно)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4320000" y="5328000"/>
            <a:ext cx="4608000" cy="77600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объявление победителей и лауреатов Конкурса — </a:t>
            </a:r>
            <a:r>
              <a:rPr lang="ru-RU" sz="2000" b="1" spc="-1" dirty="0">
                <a:solidFill>
                  <a:srgbClr val="C9211E"/>
                </a:solidFill>
                <a:latin typeface="Calibri"/>
              </a:rPr>
              <a:t>15 апрел</a:t>
            </a:r>
            <a:r>
              <a:rPr lang="ru-RU" sz="2000" b="1" i="1" strike="noStrike" spc="-1" dirty="0">
                <a:solidFill>
                  <a:srgbClr val="C9211E"/>
                </a:solidFill>
                <a:latin typeface="Calibri"/>
              </a:rPr>
              <a:t>я 2025 года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17" name="TextShape 4"/>
          <p:cNvSpPr txBox="1"/>
          <p:nvPr/>
        </p:nvSpPr>
        <p:spPr>
          <a:xfrm>
            <a:off x="3096000" y="691560"/>
            <a:ext cx="6048000" cy="132198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Конкурс проводится заочно в период </a:t>
            </a:r>
            <a:endParaRPr lang="ru-RU" sz="2000" b="0" strike="noStrike" spc="-1" dirty="0">
              <a:latin typeface="Arial"/>
            </a:endParaRPr>
          </a:p>
          <a:p>
            <a:endParaRPr lang="ru-RU" sz="2000" b="0" strike="noStrike" spc="-1" dirty="0">
              <a:latin typeface="Arial"/>
            </a:endParaRPr>
          </a:p>
          <a:p>
            <a:r>
              <a:rPr lang="ru-RU" sz="2000" b="1" strike="noStrike" spc="-1" dirty="0">
                <a:solidFill>
                  <a:srgbClr val="1F497D"/>
                </a:solidFill>
                <a:latin typeface="Calibri"/>
              </a:rPr>
              <a:t>с  17 марта по </a:t>
            </a:r>
            <a:r>
              <a:rPr lang="ru-RU" sz="2000" b="1" spc="-1" dirty="0">
                <a:solidFill>
                  <a:srgbClr val="1F497D"/>
                </a:solidFill>
                <a:latin typeface="Calibri"/>
              </a:rPr>
              <a:t>15</a:t>
            </a:r>
            <a:r>
              <a:rPr lang="ru-RU" sz="2000" b="1" strike="noStrike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ru-RU" sz="2000" b="1" spc="-1" dirty="0">
                <a:solidFill>
                  <a:srgbClr val="1F497D"/>
                </a:solidFill>
                <a:latin typeface="Calibri"/>
              </a:rPr>
              <a:t>апрел</a:t>
            </a:r>
            <a:r>
              <a:rPr lang="ru-RU" sz="2000" b="1" strike="noStrike" spc="-1" dirty="0">
                <a:solidFill>
                  <a:srgbClr val="1F497D"/>
                </a:solidFill>
                <a:latin typeface="Calibri"/>
              </a:rPr>
              <a:t>я 2025 года.</a:t>
            </a:r>
            <a:endParaRPr lang="ru-RU" sz="2000" b="0" strike="noStrike" spc="-1" dirty="0">
              <a:latin typeface="Arial"/>
            </a:endParaRPr>
          </a:p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318" name="TextShape 5"/>
          <p:cNvSpPr txBox="1"/>
          <p:nvPr/>
        </p:nvSpPr>
        <p:spPr>
          <a:xfrm>
            <a:off x="288000" y="3384000"/>
            <a:ext cx="8262360" cy="132198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- Работа конкурсной комиссии по содержательной экспертизе конкурсных документов и определение победителей Конкурса</a:t>
            </a:r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ru-RU" sz="2000" b="0" strike="noStrike" spc="-1" dirty="0">
              <a:latin typeface="Arial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Calibri"/>
              </a:rPr>
              <a:t>                          </a:t>
            </a:r>
            <a:r>
              <a:rPr lang="ru-RU" sz="2000" b="1" i="1" strike="noStrike" spc="-1" dirty="0">
                <a:solidFill>
                  <a:srgbClr val="1F497D"/>
                </a:solidFill>
                <a:latin typeface="Calibri"/>
              </a:rPr>
              <a:t>с 24 марта по </a:t>
            </a:r>
            <a:r>
              <a:rPr lang="ru-RU" sz="2000" b="1" i="1" spc="-1" dirty="0">
                <a:solidFill>
                  <a:srgbClr val="1F497D"/>
                </a:solidFill>
                <a:latin typeface="Calibri"/>
              </a:rPr>
              <a:t>11 апреля</a:t>
            </a:r>
            <a:r>
              <a:rPr lang="ru-RU" sz="2000" b="1" i="1" strike="noStrike" spc="-1" dirty="0">
                <a:solidFill>
                  <a:srgbClr val="1F497D"/>
                </a:solidFill>
                <a:latin typeface="Calibri"/>
              </a:rPr>
              <a:t> 2025 года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368D4260-6046-49C9-BD5B-E7267777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2" y="5259559"/>
            <a:ext cx="1562441" cy="15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xmlns="" id="{686D4DEC-815F-44A3-B199-EF2E7CD3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359" y="4777985"/>
            <a:ext cx="2544027" cy="20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Shape 1"/>
          <p:cNvSpPr txBox="1"/>
          <p:nvPr/>
        </p:nvSpPr>
        <p:spPr>
          <a:xfrm>
            <a:off x="285840" y="142920"/>
            <a:ext cx="7771680" cy="27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17375E"/>
                </a:solidFill>
                <a:latin typeface="Arial"/>
              </a:rPr>
              <a:t>Конкурс проводится в заочной форме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179512" y="2594579"/>
            <a:ext cx="8671254" cy="40318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 Unicode MS"/>
              </a:rPr>
              <a:t>В строке «Тема» электронного письма следует указать название Конкурса, краткое наименование образовательной организации, номер номинации (например: «Школа - территория здоровья», ГБОУ СОШ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  <a:ea typeface="Arial Unicode MS"/>
              </a:rPr>
              <a:t>NoХХ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 Unicode MS"/>
              </a:rPr>
              <a:t>, номинация 4).</a:t>
            </a:r>
            <a:endParaRPr lang="en-US" sz="2000" b="0" strike="noStrike" spc="-1" dirty="0">
              <a:solidFill>
                <a:srgbClr val="000000"/>
              </a:solidFill>
              <a:latin typeface="Arial"/>
              <a:ea typeface="Arial Unicode MS"/>
            </a:endParaRPr>
          </a:p>
          <a:p>
            <a:pPr>
              <a:lnSpc>
                <a:spcPct val="100000"/>
              </a:lnSpc>
            </a:pPr>
            <a:endParaRPr lang="ru-RU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 Unicode MS"/>
              </a:rPr>
              <a:t>Документы на каждую номинацию отправляются отдельным письмом.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  <a:ea typeface="Arial Unicode MS"/>
              </a:rPr>
              <a:t>Файлы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 Unicode MS"/>
              </a:rPr>
              <a:t> должны быть названы в соответствии с их содержанием (например: Заявка Ивановой М.И., Конспект урока Ивановой М.И. и т.д.).</a:t>
            </a:r>
            <a:endParaRPr lang="en-US" sz="2000" b="0" strike="noStrike" spc="-1" dirty="0">
              <a:solidFill>
                <a:srgbClr val="000000"/>
              </a:solidFill>
              <a:latin typeface="Arial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2000" b="0" strike="noStrike" spc="-1" dirty="0">
              <a:solidFill>
                <a:srgbClr val="000000"/>
              </a:solidFill>
              <a:latin typeface="Arial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 Unicode MS"/>
              </a:rPr>
              <a:t>Архивирование документов не допускается.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800" b="0" strike="noStrike" spc="-1" dirty="0">
              <a:solidFill>
                <a:srgbClr val="000000"/>
              </a:solidFill>
              <a:latin typeface="Arial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Arial Unicode MS"/>
              </a:rPr>
              <a:t> Представленные на Конкурс материалы не возвращаются и не  рецензируются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179512" y="554293"/>
            <a:ext cx="5544616" cy="17836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Комплекты документов в электронном виде отправляются участниками Конкурса на электронный адрес </a:t>
            </a:r>
            <a:r>
              <a:rPr lang="en-US" sz="2200" b="0" strike="noStrike" spc="-1" dirty="0">
                <a:solidFill>
                  <a:srgbClr val="0070C0"/>
                </a:solidFill>
                <a:latin typeface="Times New Roman"/>
                <a:ea typeface="Arial Unicode MS"/>
              </a:rPr>
              <a:t>konkursovz</a:t>
            </a:r>
            <a:r>
              <a:rPr lang="en-US" sz="2200" spc="-1" dirty="0">
                <a:solidFill>
                  <a:srgbClr val="0000FF"/>
                </a:solidFill>
                <a:latin typeface="Times New Roman"/>
                <a:ea typeface="Arial Unicode MS"/>
              </a:rPr>
              <a:t>_iro63</a:t>
            </a:r>
            <a:r>
              <a:rPr lang="ru-RU" sz="2200" b="0" strike="noStrike" spc="-1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@63</a:t>
            </a:r>
            <a:r>
              <a:rPr lang="en-US" sz="22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edu</a:t>
            </a:r>
            <a:r>
              <a:rPr lang="ru-RU" sz="2200" b="0" strike="noStrike" spc="-1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.</a:t>
            </a:r>
            <a:r>
              <a:rPr lang="ru-RU" sz="2200" b="0" strike="noStrike" spc="-1" dirty="0" err="1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ru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  в срок </a:t>
            </a:r>
            <a:endParaRPr lang="en-US" sz="2200" b="0" strike="noStrike" spc="-1" dirty="0">
              <a:solidFill>
                <a:srgbClr val="000000"/>
              </a:solidFill>
              <a:latin typeface="Times New Roman"/>
              <a:ea typeface="Arial Unicode MS"/>
            </a:endParaRPr>
          </a:p>
          <a:p>
            <a:pPr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до </a:t>
            </a:r>
            <a:r>
              <a:rPr lang="ru-RU" sz="2200" b="1" strike="noStrike" spc="-1" dirty="0">
                <a:solidFill>
                  <a:srgbClr val="0070C0"/>
                </a:solidFill>
                <a:latin typeface="Times New Roman"/>
                <a:ea typeface="Arial Unicode MS"/>
              </a:rPr>
              <a:t>23  марта  2025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Arial Unicode MS"/>
              </a:rPr>
              <a:t>года включительно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322" name="Picture 3" descr="https://miro.medium.com/max/800/0*sTR9FBtz-3PpJtGf"/>
          <p:cNvPicPr/>
          <p:nvPr/>
        </p:nvPicPr>
        <p:blipFill>
          <a:blip r:embed="rId3" cstate="print"/>
          <a:stretch/>
        </p:blipFill>
        <p:spPr>
          <a:xfrm>
            <a:off x="5885012" y="262655"/>
            <a:ext cx="3064320" cy="2075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980" y="108364"/>
            <a:ext cx="6320786" cy="6320786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4991925" y="1232717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08003" y="2941592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27891" y="4588296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3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49467" y="4549399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265629" y="2963529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233513" y="1224160"/>
            <a:ext cx="99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6</a:t>
            </a:r>
            <a:endParaRPr lang="ru-RU" sz="40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0FF9121-467D-4483-AAFA-B71ACE781FCB}"/>
              </a:ext>
            </a:extLst>
          </p:cNvPr>
          <p:cNvSpPr/>
          <p:nvPr/>
        </p:nvSpPr>
        <p:spPr>
          <a:xfrm>
            <a:off x="5562329" y="-1036"/>
            <a:ext cx="3942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algn="ctr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Номинация 1 </a:t>
            </a:r>
            <a:r>
              <a:rPr lang="ru-RU" sz="14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360" algn="ctr">
              <a:lnSpc>
                <a:spcPct val="100000"/>
              </a:lnSpc>
              <a:spcBef>
                <a:spcPts val="641"/>
              </a:spcBef>
              <a:buClr>
                <a:srgbClr val="1F497D"/>
              </a:buClr>
            </a:pPr>
            <a:r>
              <a:rPr lang="ru-RU" sz="1400" b="1" i="1" spc="-1" dirty="0">
                <a:solidFill>
                  <a:srgbClr val="1F497D"/>
                </a:solidFill>
                <a:latin typeface="Calibri"/>
              </a:rPr>
              <a:t>«Лучшая здоровьесберегающая школа».</a:t>
            </a:r>
            <a:endParaRPr lang="ru-RU" sz="14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lang="ru-RU" sz="1400" b="1" i="1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ru-RU" sz="1400" spc="-1" dirty="0">
                <a:solidFill>
                  <a:srgbClr val="000000"/>
                </a:solidFill>
                <a:latin typeface="Calibri"/>
              </a:rPr>
              <a:t>В данной номинации принимают участие ОО, осуществляющие образовательную деятельность по АООП НОО, ООО, СОО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CBFE1FA-A3BE-4C6B-8607-E0D541555A3A}"/>
              </a:ext>
            </a:extLst>
          </p:cNvPr>
          <p:cNvSpPr/>
          <p:nvPr/>
        </p:nvSpPr>
        <p:spPr>
          <a:xfrm>
            <a:off x="6919285" y="2091512"/>
            <a:ext cx="203212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r>
              <a:rPr lang="ru-RU" sz="1600" b="1" spc="-1" dirty="0">
                <a:solidFill>
                  <a:srgbClr val="1F497D"/>
                </a:solidFill>
                <a:latin typeface="Calibri"/>
                <a:ea typeface="PingFang SC"/>
              </a:rPr>
              <a:t>Номинация 2</a:t>
            </a:r>
            <a:r>
              <a:rPr lang="ru-RU" sz="1600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ru-RU" sz="1400" b="1" spc="-1" dirty="0">
                <a:solidFill>
                  <a:srgbClr val="355269"/>
                </a:solidFill>
                <a:latin typeface="Calibri"/>
                <a:ea typeface="PingFang SC"/>
              </a:rPr>
              <a:t>«Лучший здоровьесберегающий детский сад» </a:t>
            </a:r>
            <a:endParaRPr lang="ru-RU" sz="1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1400" spc="-1" dirty="0">
                <a:solidFill>
                  <a:srgbClr val="000000"/>
                </a:solidFill>
                <a:latin typeface="Calibri"/>
              </a:rPr>
              <a:t>В данной номинации принимают участие ОО, осуществляющие образовательную деятельность по АОП ДО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9E109A7-3F5B-49BC-ACFC-CAC13E9D5010}"/>
              </a:ext>
            </a:extLst>
          </p:cNvPr>
          <p:cNvSpPr/>
          <p:nvPr/>
        </p:nvSpPr>
        <p:spPr>
          <a:xfrm>
            <a:off x="4633285" y="525728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Номинация 3</a:t>
            </a:r>
            <a:r>
              <a:rPr lang="ru-RU" sz="1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i="1" spc="-1" dirty="0">
                <a:solidFill>
                  <a:srgbClr val="1F497D"/>
                </a:solidFill>
                <a:latin typeface="Calibri"/>
              </a:rPr>
              <a:t>«Лучший конспект урока с применением здоровьесберегающих технологий». </a:t>
            </a:r>
            <a:endParaRPr lang="ru-RU" sz="1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Calibri"/>
              </a:rPr>
              <a:t>Участвуют учителя отдельных ОО, осуществляющих образовательную деятельность исключительно по АООП (коррекционных школ-интернатов), а также учителя , работающие в специальных (коррекционных) классах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46EC3F6-0921-4420-A8A5-832ADC4A1E38}"/>
              </a:ext>
            </a:extLst>
          </p:cNvPr>
          <p:cNvSpPr/>
          <p:nvPr/>
        </p:nvSpPr>
        <p:spPr>
          <a:xfrm>
            <a:off x="55461" y="527989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Номинация 4</a:t>
            </a:r>
            <a:r>
              <a:rPr lang="ru-RU" sz="1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i="1" spc="-1" dirty="0">
                <a:solidFill>
                  <a:srgbClr val="1F497D"/>
                </a:solidFill>
                <a:latin typeface="Calibri"/>
              </a:rPr>
              <a:t>«Лучший конспект урока с применением здоровьесберегающих технологий в инклюзивном классе».</a:t>
            </a:r>
            <a:endParaRPr lang="ru-RU" sz="1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400" b="1" i="1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ru-RU" sz="1400" spc="-1" dirty="0">
                <a:solidFill>
                  <a:srgbClr val="000000"/>
                </a:solidFill>
                <a:latin typeface="Calibri"/>
              </a:rPr>
              <a:t>В данной номинации принимают участие учителя общеобразовательных школ, реализующие АОП  наравне с общеобразовательными программами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9C4ABD5-2AD2-4A36-82B4-630495663EE8}"/>
              </a:ext>
            </a:extLst>
          </p:cNvPr>
          <p:cNvSpPr/>
          <p:nvPr/>
        </p:nvSpPr>
        <p:spPr>
          <a:xfrm>
            <a:off x="59455" y="1578103"/>
            <a:ext cx="249199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Номинация 5 </a:t>
            </a:r>
            <a:r>
              <a:rPr lang="ru-RU" sz="1400" b="1" i="1" spc="-1" dirty="0">
                <a:solidFill>
                  <a:srgbClr val="1F497D"/>
                </a:solidFill>
                <a:latin typeface="Calibri"/>
              </a:rPr>
              <a:t>«Лучший конспект тематического занятия с применением здоровьесберегающих технологий»</a:t>
            </a:r>
            <a:r>
              <a:rPr lang="ru-RU" sz="1400" spc="-1" dirty="0">
                <a:solidFill>
                  <a:srgbClr val="000000"/>
                </a:solidFill>
                <a:latin typeface="Calibri"/>
              </a:rPr>
              <a:t>. В данной номинации принимают участие педагоги, осуществляющие образовательную деятельность исключительно по АОП: </a:t>
            </a:r>
            <a:r>
              <a:rPr lang="ru-RU" sz="1200" spc="-1" dirty="0">
                <a:solidFill>
                  <a:srgbClr val="000000"/>
                </a:solidFill>
                <a:latin typeface="Calibri"/>
              </a:rPr>
              <a:t>воспитатели групп компенсирующей направленности, воспитатели коррекционных школ-интернатов, учителя-логопеды, учителя-дефектологи, педагоги-психологи, тьюторы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F28D90D-7EDE-45E2-9177-F347ACDC9184}"/>
              </a:ext>
            </a:extLst>
          </p:cNvPr>
          <p:cNvSpPr/>
          <p:nvPr/>
        </p:nvSpPr>
        <p:spPr>
          <a:xfrm>
            <a:off x="91482" y="-31617"/>
            <a:ext cx="448051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pc="-1" dirty="0">
                <a:solidFill>
                  <a:srgbClr val="1F497D"/>
                </a:solidFill>
                <a:latin typeface="Calibri"/>
              </a:rPr>
              <a:t>Номинация 6</a:t>
            </a:r>
            <a:r>
              <a:rPr lang="ru-RU" sz="1400" b="1" i="1" spc="-1" dirty="0">
                <a:solidFill>
                  <a:srgbClr val="1F497D"/>
                </a:solidFill>
                <a:latin typeface="Calibri"/>
              </a:rPr>
              <a:t> «Лучший конспект воспитательного занятия  с применением здоровьесберегающих технологий в инклюзивной группе». </a:t>
            </a:r>
            <a:endParaRPr lang="ru-RU" sz="1400" b="1" i="1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400" spc="-1" dirty="0">
                <a:solidFill>
                  <a:srgbClr val="000000"/>
                </a:solidFill>
                <a:latin typeface="Calibri"/>
              </a:rPr>
              <a:t>Педагоги ОО, осуществляющие инклюзивное образование обучающихся с ОВЗ: </a:t>
            </a:r>
            <a:r>
              <a:rPr lang="ru-RU" sz="1200" spc="-1" dirty="0">
                <a:solidFill>
                  <a:srgbClr val="000000"/>
                </a:solidFill>
                <a:latin typeface="Calibri"/>
              </a:rPr>
              <a:t>воспитатели групп комбинированной направленности, классные руководители инклюзивных классов, воспитатели групп продленного дня и т.д.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xmlns="" id="{15D0E3D8-B70F-4A34-935E-829BD069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8333" l="222" r="92000">
                        <a14:foregroundMark x1="8111" y1="90333" x2="50444" y2="40444"/>
                        <a14:foregroundMark x1="50444" y1="40444" x2="92111" y2="94111"/>
                        <a14:foregroundMark x1="92111" y1="94111" x2="51444" y2="43889"/>
                        <a14:foregroundMark x1="51444" y1="43889" x2="54667" y2="14667"/>
                        <a14:foregroundMark x1="58667" y1="20000" x2="58667" y2="20000"/>
                        <a14:foregroundMark x1="45333" y1="49222" x2="86556" y2="99667"/>
                        <a14:foregroundMark x1="86556" y1="99667" x2="38444" y2="51111"/>
                        <a14:foregroundMark x1="38444" y1="51111" x2="92111" y2="89889"/>
                        <a14:foregroundMark x1="92111" y1="89889" x2="28556" y2="86889"/>
                        <a14:foregroundMark x1="28556" y1="86889" x2="222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9759" y="1704065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icture background">
            <a:extLst>
              <a:ext uri="{FF2B5EF4-FFF2-40B4-BE49-F238E27FC236}">
                <a16:creationId xmlns:a16="http://schemas.microsoft.com/office/drawing/2014/main" xmlns="" id="{99BBAA56-5BC1-416B-A0EF-21CA3B22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558" y="2261221"/>
            <a:ext cx="729215" cy="7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xmlns="" id="{FCBDE873-45E7-47F8-BABF-5EF01A27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8558" y="3572287"/>
            <a:ext cx="729215" cy="52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xmlns="" id="{2B9C5F5B-E4E4-4022-A177-106888692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714" b="96970" l="2500" r="98542">
                        <a14:foregroundMark x1="19583" y1="43771" x2="19583" y2="43771"/>
                        <a14:foregroundMark x1="22500" y1="14478" x2="22500" y2="14478"/>
                        <a14:foregroundMark x1="45417" y1="15488" x2="44583" y2="15488"/>
                        <a14:foregroundMark x1="32917" y1="39731" x2="32917" y2="39731"/>
                        <a14:foregroundMark x1="10625" y1="40741" x2="11875" y2="41751"/>
                        <a14:foregroundMark x1="13542" y1="42424" x2="14167" y2="47138"/>
                        <a14:foregroundMark x1="13542" y1="52525" x2="11042" y2="52525"/>
                        <a14:foregroundMark x1="11458" y1="48148" x2="11875" y2="53872"/>
                        <a14:foregroundMark x1="12708" y1="54209" x2="2708" y2="44781"/>
                        <a14:foregroundMark x1="2708" y1="44781" x2="3333" y2="59259"/>
                        <a14:foregroundMark x1="19167" y1="6734" x2="19167" y2="6734"/>
                        <a14:foregroundMark x1="17708" y1="5724" x2="17708" y2="5724"/>
                        <a14:foregroundMark x1="92292" y1="49832" x2="92292" y2="49832"/>
                        <a14:foregroundMark x1="93542" y1="79461" x2="93542" y2="79461"/>
                        <a14:foregroundMark x1="90208" y1="51852" x2="90208" y2="51852"/>
                        <a14:foregroundMark x1="92292" y1="54545" x2="92292" y2="54545"/>
                        <a14:foregroundMark x1="93958" y1="30303" x2="93958" y2="30303"/>
                        <a14:foregroundMark x1="93333" y1="33333" x2="92292" y2="33670"/>
                        <a14:foregroundMark x1="96875" y1="23232" x2="96875" y2="23232"/>
                        <a14:foregroundMark x1="83333" y1="86532" x2="83333" y2="86532"/>
                        <a14:foregroundMark x1="85833" y1="97306" x2="85833" y2="97306"/>
                        <a14:foregroundMark x1="94375" y1="96633" x2="94375" y2="96633"/>
                        <a14:foregroundMark x1="67500" y1="92256" x2="67500" y2="92256"/>
                        <a14:foregroundMark x1="64792" y1="90909" x2="64792" y2="90909"/>
                        <a14:foregroundMark x1="25208" y1="52525" x2="25208" y2="52525"/>
                        <a14:foregroundMark x1="20000" y1="61616" x2="20000" y2="61616"/>
                        <a14:foregroundMark x1="37708" y1="32660" x2="37708" y2="32660"/>
                        <a14:foregroundMark x1="44375" y1="14141" x2="43750" y2="12795"/>
                        <a14:foregroundMark x1="38958" y1="1684" x2="50000" y2="4714"/>
                        <a14:foregroundMark x1="50000" y1="4714" x2="57292" y2="16835"/>
                        <a14:foregroundMark x1="57292" y1="16835" x2="54792" y2="36700"/>
                        <a14:foregroundMark x1="54792" y1="36700" x2="57917" y2="12121"/>
                        <a14:foregroundMark x1="57917" y1="12121" x2="53542" y2="32660"/>
                        <a14:foregroundMark x1="53542" y1="32660" x2="50000" y2="32660"/>
                        <a14:foregroundMark x1="19167" y1="26263" x2="19167" y2="26263"/>
                        <a14:foregroundMark x1="22292" y1="24579" x2="22292" y2="24579"/>
                        <a14:foregroundMark x1="17917" y1="34343" x2="17917" y2="34343"/>
                        <a14:foregroundMark x1="16667" y1="38721" x2="16667" y2="38721"/>
                        <a14:foregroundMark x1="91875" y1="55892" x2="91875" y2="55892"/>
                        <a14:foregroundMark x1="84583" y1="45455" x2="84583" y2="45455"/>
                        <a14:foregroundMark x1="88750" y1="45118" x2="90000" y2="54209"/>
                        <a14:foregroundMark x1="96875" y1="44781" x2="96875" y2="44781"/>
                        <a14:foregroundMark x1="98542" y1="54545" x2="98542" y2="54545"/>
                        <a14:foregroundMark x1="92292" y1="44444" x2="92292" y2="44444"/>
                        <a14:foregroundMark x1="96042" y1="23906" x2="96042" y2="23906"/>
                        <a14:foregroundMark x1="96042" y1="21549" x2="96042" y2="21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5901" y="4293096"/>
            <a:ext cx="790586" cy="4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FD88A8-7AAB-4A93-A18E-DE395A9859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0000" l="10000" r="90000">
                        <a14:foregroundMark x1="50269" y1="71440" x2="50269" y2="71440"/>
                        <a14:foregroundMark x1="68514" y1="61663" x2="68514" y2="61663"/>
                        <a14:foregroundMark x1="67898" y1="40262" x2="67898" y2="40262"/>
                        <a14:foregroundMark x1="68514" y1="37644" x2="68514" y2="37644"/>
                        <a14:foregroundMark x1="55196" y1="23403" x2="55196" y2="23403"/>
                        <a14:foregroundMark x1="54734" y1="23403" x2="54734" y2="23403"/>
                        <a14:foregroundMark x1="29869" y1="32179" x2="29869" y2="32179"/>
                        <a14:foregroundMark x1="18707" y1="32179" x2="18707" y2="32179"/>
                        <a14:foregroundMark x1="50038" y1="12779" x2="50038" y2="12779"/>
                        <a14:foregroundMark x1="81370" y1="32564" x2="81370" y2="32564"/>
                        <a14:foregroundMark x1="83218" y1="70824" x2="83218" y2="70824"/>
                        <a14:foregroundMark x1="50731" y1="86374" x2="50731" y2="86374"/>
                        <a14:foregroundMark x1="49423" y1="85758" x2="49423" y2="85758"/>
                        <a14:foregroundMark x1="49731" y1="85758" x2="49731" y2="85758"/>
                        <a14:foregroundMark x1="50115" y1="12471" x2="50115" y2="12471"/>
                        <a14:foregroundMark x1="50038" y1="12471" x2="50038" y2="12471"/>
                        <a14:foregroundMark x1="52656" y1="30793" x2="52656" y2="30793"/>
                        <a14:foregroundMark x1="52502" y1="30793" x2="52502" y2="30793"/>
                        <a14:foregroundMark x1="52502" y1="30793" x2="52502" y2="30793"/>
                        <a14:foregroundMark x1="52502" y1="30793" x2="52502" y2="30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748" y="3439182"/>
            <a:ext cx="790587" cy="790587"/>
          </a:xfrm>
          <a:prstGeom prst="rect">
            <a:avLst/>
          </a:prstGeom>
        </p:spPr>
      </p:pic>
      <p:pic>
        <p:nvPicPr>
          <p:cNvPr id="2068" name="Picture 20" descr="Picture background">
            <a:extLst>
              <a:ext uri="{FF2B5EF4-FFF2-40B4-BE49-F238E27FC236}">
                <a16:creationId xmlns:a16="http://schemas.microsoft.com/office/drawing/2014/main" xmlns="" id="{5D372069-FEFB-478D-9F29-3CD5FF49D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6667" b="88132" l="14063" r="85938">
                        <a14:foregroundMark x1="73242" y1="63956" x2="73242" y2="63956"/>
                        <a14:foregroundMark x1="67578" y1="41685" x2="67578" y2="41685"/>
                        <a14:foregroundMark x1="69141" y1="45495" x2="69141" y2="45495"/>
                        <a14:foregroundMark x1="65576" y1="61978" x2="65576" y2="61978"/>
                        <a14:foregroundMark x1="65820" y1="61172" x2="65820" y2="61172"/>
                        <a14:foregroundMark x1="65479" y1="60147" x2="65479" y2="60147"/>
                        <a14:foregroundMark x1="52490" y1="61172" x2="52490" y2="61172"/>
                        <a14:foregroundMark x1="52686" y1="61026" x2="52686" y2="61026"/>
                        <a14:foregroundMark x1="52588" y1="61172" x2="52588" y2="61172"/>
                        <a14:foregroundMark x1="55713" y1="72527" x2="56152" y2="72821"/>
                        <a14:foregroundMark x1="56152" y1="72674" x2="56152" y2="72674"/>
                        <a14:foregroundMark x1="80029" y1="44176" x2="80029" y2="44176"/>
                        <a14:foregroundMark x1="80566" y1="44322" x2="80566" y2="44322"/>
                        <a14:foregroundMark x1="83594" y1="51502" x2="83936" y2="51648"/>
                        <a14:foregroundMark x1="84033" y1="51648" x2="84033" y2="51648"/>
                        <a14:foregroundMark x1="83350" y1="49670" x2="83350" y2="49670"/>
                        <a14:foregroundMark x1="83252" y1="49670" x2="83252" y2="49670"/>
                        <a14:foregroundMark x1="85352" y1="54359" x2="85352" y2="54359"/>
                        <a14:foregroundMark x1="79150" y1="39341" x2="79150" y2="39341"/>
                        <a14:foregroundMark x1="76611" y1="30476" x2="76611" y2="29817"/>
                        <a14:foregroundMark x1="84277" y1="29817" x2="84277" y2="29817"/>
                        <a14:foregroundMark x1="82568" y1="27473" x2="82568" y2="27473"/>
                        <a14:foregroundMark x1="84033" y1="28645" x2="84033" y2="28645"/>
                        <a14:foregroundMark x1="84033" y1="28791" x2="84033" y2="28791"/>
                        <a14:foregroundMark x1="83496" y1="29304" x2="83936" y2="29451"/>
                        <a14:foregroundMark x1="83936" y1="29451" x2="83936" y2="29451"/>
                        <a14:foregroundMark x1="83008" y1="34286" x2="83008" y2="34286"/>
                        <a14:foregroundMark x1="59814" y1="19487" x2="59814" y2="19487"/>
                        <a14:foregroundMark x1="59473" y1="18828" x2="59473" y2="18828"/>
                        <a14:foregroundMark x1="59570" y1="18462" x2="59570" y2="18462"/>
                        <a14:foregroundMark x1="59814" y1="18462" x2="59814" y2="18462"/>
                        <a14:foregroundMark x1="59912" y1="18462" x2="59912" y2="18462"/>
                        <a14:foregroundMark x1="56592" y1="6667" x2="56592" y2="6667"/>
                        <a14:foregroundMark x1="56787" y1="6667" x2="56787" y2="6667"/>
                        <a14:foregroundMark x1="57129" y1="6813" x2="57129" y2="6813"/>
                        <a14:foregroundMark x1="79834" y1="10842" x2="79834" y2="10842"/>
                        <a14:foregroundMark x1="78369" y1="10989" x2="78369" y2="10989"/>
                        <a14:foregroundMark x1="78564" y1="11282" x2="78564" y2="11282"/>
                        <a14:foregroundMark x1="78271" y1="11282" x2="78369" y2="11795"/>
                        <a14:foregroundMark x1="21387" y1="32308" x2="21387" y2="32308"/>
                        <a14:foregroundMark x1="20801" y1="30842" x2="20801" y2="30842"/>
                        <a14:foregroundMark x1="20801" y1="30623" x2="20801" y2="30623"/>
                        <a14:foregroundMark x1="21924" y1="38315" x2="21924" y2="38315"/>
                        <a14:foregroundMark x1="22363" y1="38315" x2="22363" y2="38315"/>
                        <a14:foregroundMark x1="22363" y1="38315" x2="22363" y2="38315"/>
                        <a14:foregroundMark x1="14160" y1="43956" x2="14160" y2="43956"/>
                        <a14:foregroundMark x1="15820" y1="48132" x2="15820" y2="48132"/>
                        <a14:foregroundMark x1="14160" y1="43004" x2="14160" y2="43004"/>
                        <a14:foregroundMark x1="82813" y1="18974" x2="82813" y2="18974"/>
                        <a14:foregroundMark x1="85498" y1="48132" x2="85498" y2="48132"/>
                        <a14:foregroundMark x1="85596" y1="48498" x2="85596" y2="48498"/>
                        <a14:foregroundMark x1="77246" y1="30989" x2="77246" y2="30989"/>
                        <a14:foregroundMark x1="77344" y1="30989" x2="77344" y2="30989"/>
                        <a14:foregroundMark x1="77490" y1="31282" x2="77490" y2="31282"/>
                        <a14:foregroundMark x1="77490" y1="31648" x2="77490" y2="31648"/>
                        <a14:foregroundMark x1="80566" y1="26667" x2="80566" y2="26667"/>
                        <a14:foregroundMark x1="85938" y1="36337" x2="85938" y2="36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t="-745" r="10463" b="2073"/>
          <a:stretch/>
        </p:blipFill>
        <p:spPr bwMode="auto">
          <a:xfrm rot="1687105">
            <a:off x="3309040" y="2332403"/>
            <a:ext cx="915888" cy="75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4043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250920" y="648000"/>
            <a:ext cx="4681080" cy="599544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 w="9360">
            <a:solidFill>
              <a:srgbClr val="4A7EBB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8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Петров О.В. под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Calibri"/>
              </a:rPr>
              <a:t>здоровьесберегающей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600" b="1" strike="noStrike" spc="-1" dirty="0">
                <a:solidFill>
                  <a:srgbClr val="0070C0"/>
                </a:solidFill>
                <a:latin typeface="Calibri"/>
              </a:rPr>
              <a:t>образовательной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 технологией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понимает 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систему, создающую максимально возможные условия для сохранения, укрепления и развития духовного, эмоционального, интеллектуального, личностного и физического здоровья всех субъектов образования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(учащихся, педагогов и др.). В эту систему входит:</a:t>
            </a:r>
            <a:endParaRPr lang="ru-RU" sz="16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320"/>
              </a:spcBef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1.	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Использование данных мониторинга состояния здоровья воспитанников, проводимого медицинскими работниками, и собственных наблюдений в процессе реализации образовательной технологии, ее коррекция в соответствии с имеющимися данными.</a:t>
            </a:r>
            <a:endParaRPr lang="ru-RU" sz="16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320"/>
              </a:spcBef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2. Учет особенностей возрастного развития детей и разработка образовательной    стратегии,     соответствующей     особенностям     памяти,</a:t>
            </a:r>
            <a:r>
              <a:t/>
            </a:r>
            <a:br/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мышления,    работоспособности,    активности    и   т.д.    воспитанников   данной возрастной группы.</a:t>
            </a:r>
            <a:endParaRPr lang="ru-RU" sz="16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320"/>
              </a:spcBef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3. Создание благоприятного эмоционально-психологического климата в процессе реализации технологии.</a:t>
            </a:r>
            <a:endParaRPr lang="ru-RU" sz="16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320"/>
              </a:spcBef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4. Использование    разнообразных    видов   деятельности детей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Calibri"/>
              </a:rPr>
              <a:t>,</a:t>
            </a: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 направленных на сохранение и повышение резервов здоровья, работоспособности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5256000" y="739440"/>
            <a:ext cx="3717720" cy="57848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8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600" b="1" strike="noStrike" spc="-1" dirty="0">
                <a:solidFill>
                  <a:srgbClr val="000000"/>
                </a:solidFill>
                <a:latin typeface="Calibri"/>
              </a:rPr>
              <a:t>Здоровьесберегающая технология,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по мнению В.Д. Сонькина, - это:</a:t>
            </a:r>
            <a:endParaRPr lang="ru-RU" sz="16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условия обучения ребенка (отсутствие стресса, адекватность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требований, </a:t>
            </a:r>
            <a:endParaRPr lang="en-US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360">
              <a:lnSpc>
                <a:spcPct val="80000"/>
              </a:lnSpc>
              <a:spcBef>
                <a:spcPts val="360"/>
              </a:spcBef>
              <a:buClr>
                <a:srgbClr val="000000"/>
              </a:buClr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      </a:t>
            </a: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адекватность методик обучения и воспитания);</a:t>
            </a:r>
            <a:endParaRPr lang="ru-RU" sz="18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рациональная   организация   учебного   процесса   (в   соответствии   с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возрастными,     половыми,     индивидуальными     особенностями     и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гигиеническими требованиями);</a:t>
            </a:r>
            <a:endParaRPr lang="ru-RU" sz="18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соответствие     учебной     и     физической     нагрузки     возрастным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возможностям ребенка;</a:t>
            </a:r>
            <a:endParaRPr lang="ru-RU" sz="1800" b="0" strike="noStrike" spc="-1" dirty="0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необходимый,      достаточный      и     рационально      организованный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двигательный режим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27" name="CustomShape 3"/>
          <p:cNvSpPr/>
          <p:nvPr/>
        </p:nvSpPr>
        <p:spPr>
          <a:xfrm>
            <a:off x="0" y="0"/>
            <a:ext cx="9143640" cy="73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000"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F497D"/>
                </a:solidFill>
                <a:latin typeface="Calibri"/>
              </a:rPr>
              <a:t>Что такое здоровьесберегающая образовательная технология?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328" name="Picture 2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/>
        </p:blipFill>
        <p:spPr>
          <a:xfrm>
            <a:off x="4714920" y="785880"/>
            <a:ext cx="928440" cy="2642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cde</dc:creator>
  <cp:lastModifiedBy>cde</cp:lastModifiedBy>
  <cp:revision>1</cp:revision>
  <dcterms:created xsi:type="dcterms:W3CDTF">2025-06-11T07:29:27Z</dcterms:created>
  <dcterms:modified xsi:type="dcterms:W3CDTF">2025-06-11T07:30:10Z</dcterms:modified>
</cp:coreProperties>
</file>