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1" r:id="rId9"/>
    <p:sldId id="272" r:id="rId10"/>
    <p:sldId id="265" r:id="rId11"/>
    <p:sldId id="269" r:id="rId12"/>
    <p:sldId id="270" r:id="rId13"/>
    <p:sldId id="266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1910390710 h 166"/>
              <a:gd name="T8" fmla="*/ 2147483646 w 372"/>
              <a:gd name="T9" fmla="*/ 1712768286 h 166"/>
              <a:gd name="T10" fmla="*/ 2147483646 w 372"/>
              <a:gd name="T11" fmla="*/ 65875703 h 166"/>
              <a:gd name="T12" fmla="*/ 2147483646 w 372"/>
              <a:gd name="T13" fmla="*/ 4391713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A091D-4B66-42C0-AFD4-B235F86928A9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EFD72-358B-4577-B8CC-282AF4CF8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6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FF82-A8D4-48F1-9C3C-C92FF6A029BA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2FF8F-85A7-4EEE-8851-9AB8F7CEC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5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7A1F-FF59-43F0-8B8A-DE3387D5B2F6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9033E-5CAB-4438-8321-BFC8DF923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3DB8-7071-44DD-83F9-AE6E603084B5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6E221-BD41-4D96-970E-C35252904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2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27C7-52AB-493F-BBDF-8622ED8360AB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AED72-D269-492D-B259-B373E6FAF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30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1230A-7C39-4133-9622-0F1AE17C4C9F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816B-6113-48A4-BAB7-64C8CABAE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9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4A7B0-8D0D-4393-A47C-131E41262AC6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D21EA-5D75-45DA-94FB-B177439C8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91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DD596-159E-40FD-A1F3-D9ED6C5946AE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8E5E7-0DE5-4D6D-AAB8-AA458FE1A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2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CD836-DD34-451B-9A47-E28D94A47353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4ED03-7811-4146-A0E2-87DDA6823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5DFA-7703-4C50-8FB1-5303E74E1CBD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A4D5-593B-48A9-88A1-65E879654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6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41D82-D82C-43BA-8210-71092A7B562D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333F1-D811-4AE6-8E22-7CEDB2A65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44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C5120-A1AB-47D5-B42E-5FA2E1090906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1CCAC-5F63-4799-8272-4C9206EE3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73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61D8D-B5CA-44E2-8BC7-AAF59B4F00C2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ADD37-A566-444B-A6C7-C6FFB9033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5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4340C-63F5-4700-A7D7-4CD88E7C7C25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EFF71-2459-4951-92AF-06EF10120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EB13B-062B-4D79-A7FD-E378841B5B68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FEAC-D730-415F-9E77-825451FA7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DDEDD-C746-4162-AD30-E30F2BD6C65C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E6995-A9D3-4E99-8421-1BF720BF9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0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BF1C2F-2A49-4149-B1BF-A62AF0398D2E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65144376-127B-4D4C-AF68-FA2208986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502920" y="776288"/>
            <a:ext cx="11001693" cy="2867025"/>
          </a:xfrm>
        </p:spPr>
        <p:txBody>
          <a:bodyPr anchor="t"/>
          <a:lstStyle/>
          <a:p>
            <a:pPr algn="ctr" eaLnBrk="1" hangingPunct="1"/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источники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и реализации  СИПР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11112" y="4776788"/>
            <a:ext cx="5477255" cy="1788604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Терентьева Ирина Юрьевна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ГБОУ школы-интерната №117 </a:t>
            </a:r>
          </a:p>
          <a:p>
            <a:pPr algn="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Т.С. Зыковой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149283" y="102680"/>
            <a:ext cx="5430837" cy="773112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Содержание образования</a:t>
            </a:r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27651" name="Объект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84788" cy="4437063"/>
          </a:xfrm>
        </p:spPr>
        <p:txBody>
          <a:bodyPr/>
          <a:lstStyle/>
          <a:p>
            <a:pPr algn="just" eaLnBrk="1" hangingPunct="1"/>
            <a:r>
              <a:rPr lang="ru-RU" altLang="ru-RU" b="1" smtClean="0">
                <a:latin typeface="Times New Roman" panose="02020603050405020304" pitchFamily="18" charset="0"/>
                <a:cs typeface="Calibri" panose="020F0502020204030204" pitchFamily="34" charset="0"/>
              </a:rPr>
              <a:t>В СИПР конкретизировано содержание учебных предметов и/или коррекционных курсов, представленных в ИУП.</a:t>
            </a:r>
            <a:r>
              <a:rPr lang="ru-RU" altLang="ru-RU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just" eaLnBrk="1" hangingPunct="1">
              <a:lnSpc>
                <a:spcPct val="107000"/>
              </a:lnSpc>
            </a:pPr>
            <a:r>
              <a:rPr lang="ru-RU" altLang="ru-RU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будет делать? Сколько раз? / с каким объемом предметов? / с каким количеством слов</a:t>
            </a:r>
            <a:endParaRPr lang="ru-RU" altLang="ru-RU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mtClean="0">
                <a:latin typeface="Times New Roman" panose="02020603050405020304" pitchFamily="18" charset="0"/>
                <a:cs typeface="Calibri" panose="020F0502020204030204" pitchFamily="34" charset="0"/>
              </a:rPr>
              <a:t>Далее в задачах указываются конкретные виды деятельности и приемы, с помощью которых можно достичь поставленной цели. </a:t>
            </a:r>
            <a:endParaRPr lang="ru-RU" altLang="ru-RU" smtClean="0"/>
          </a:p>
        </p:txBody>
      </p:sp>
      <p:pic>
        <p:nvPicPr>
          <p:cNvPr id="27652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6513" y="1397000"/>
            <a:ext cx="4808537" cy="51831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21792" y="258128"/>
            <a:ext cx="11137392" cy="1281112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комплекс по разработке и реализации специальной индивидуальной программы развития (СИПР)</a:t>
            </a:r>
          </a:p>
        </p:txBody>
      </p:sp>
      <p:pic>
        <p:nvPicPr>
          <p:cNvPr id="2867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2125663"/>
            <a:ext cx="6126162" cy="4178300"/>
          </a:xfrm>
        </p:spPr>
      </p:pic>
      <p:pic>
        <p:nvPicPr>
          <p:cNvPr id="28676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26363" y="2276475"/>
            <a:ext cx="3778250" cy="37782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85800" y="212916"/>
            <a:ext cx="11292840" cy="1400175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комплекс по разработке и реализации специальной индивидуальной программы развития (СИПР)</a:t>
            </a:r>
          </a:p>
        </p:txBody>
      </p:sp>
      <p:pic>
        <p:nvPicPr>
          <p:cNvPr id="29699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8588" y="1919288"/>
            <a:ext cx="7412037" cy="4597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869756" y="85344"/>
            <a:ext cx="7659687" cy="67945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Внеурочная деятельность</a:t>
            </a: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29699" name="Объект 2"/>
          <p:cNvSpPr>
            <a:spLocks noGrp="1"/>
          </p:cNvSpPr>
          <p:nvPr>
            <p:ph sz="half" idx="1"/>
          </p:nvPr>
        </p:nvSpPr>
        <p:spPr>
          <a:xfrm>
            <a:off x="415925" y="1825625"/>
            <a:ext cx="5097463" cy="2497138"/>
          </a:xfrm>
        </p:spPr>
        <p:txBody>
          <a:bodyPr/>
          <a:lstStyle/>
          <a:p>
            <a:pPr marL="0" indent="0" algn="just" eaLnBrk="1" hangingPunct="1">
              <a:buFont typeface="Wingdings 3" panose="05040102010807070707" pitchFamily="18" charset="2"/>
              <a:buNone/>
              <a:defRPr/>
            </a:pP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 внеурочной деятельности</a:t>
            </a:r>
          </a:p>
          <a:p>
            <a:pPr marL="0" indent="0" algn="just" eaLnBrk="1" hangingPunct="1">
              <a:buFont typeface="Wingdings 3" panose="05040102010807070707" pitchFamily="18" charset="2"/>
              <a:buNone/>
              <a:defRPr/>
            </a:pP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 указывать в СИПР не только планируемые мероприятия, но и непосредственное участие обучающегося в практической деятельности</a:t>
            </a:r>
            <a:r>
              <a:rPr lang="ru-RU" altLang="ru-RU" dirty="0" smtClean="0"/>
              <a:t>.</a:t>
            </a:r>
          </a:p>
        </p:txBody>
      </p:sp>
      <p:pic>
        <p:nvPicPr>
          <p:cNvPr id="30724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3388" y="1427163"/>
            <a:ext cx="6346825" cy="516731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043877" y="65405"/>
            <a:ext cx="8618537" cy="665163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 ресурсы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43877" y="1687513"/>
            <a:ext cx="5112957" cy="858837"/>
          </a:xfrm>
        </p:spPr>
        <p:txBody>
          <a:bodyPr/>
          <a:lstStyle/>
          <a:p>
            <a:pPr algn="ctr">
              <a:defRPr/>
            </a:pPr>
            <a:r>
              <a:rPr lang="ru-RU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ШКОЛА </a:t>
            </a:r>
            <a:r>
              <a:rPr lang="ru-RU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КАРИТАС</a:t>
            </a:r>
            <a:endParaRPr lang="ru-RU" b="1" cap="all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89213" y="2549525"/>
            <a:ext cx="4343400" cy="3352800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932613" y="1579563"/>
            <a:ext cx="4573587" cy="966787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ПОДДЕРЖКИ ЛЮДЕЙ С СЕНСОРНЫМИ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0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8187" y="2691638"/>
            <a:ext cx="3548062" cy="3548063"/>
          </a:xfrm>
        </p:spPr>
      </p:pic>
      <p:pic>
        <p:nvPicPr>
          <p:cNvPr id="31751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20" y="2691638"/>
            <a:ext cx="3616325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321372" y="147639"/>
            <a:ext cx="8912225" cy="928687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 ресурсы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31963" y="1690688"/>
            <a:ext cx="5200650" cy="858837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«Особое право» библиотека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89213" y="2549525"/>
            <a:ext cx="4343400" cy="3352800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7507288" y="1970088"/>
            <a:ext cx="3998912" cy="57626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ФРЦ ТМНР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4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9550" y="2755900"/>
            <a:ext cx="3352800" cy="3352800"/>
          </a:xfrm>
        </p:spPr>
      </p:pic>
      <p:pic>
        <p:nvPicPr>
          <p:cNvPr id="3277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546350"/>
            <a:ext cx="3773488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357313" y="2813050"/>
            <a:ext cx="10050462" cy="1281113"/>
          </a:xfrm>
        </p:spPr>
        <p:txBody>
          <a:bodyPr/>
          <a:lstStyle/>
          <a:p>
            <a:pPr algn="ctr"/>
            <a:r>
              <a:rPr lang="ru-RU" alt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698689" y="294704"/>
            <a:ext cx="8035925" cy="706437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Структура СИПР</a:t>
            </a:r>
            <a:r>
              <a:rPr lang="ru-RU" altLang="ru-RU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Calibri" panose="020F0502020204030204" pitchFamily="34" charset="0"/>
              </a:rPr>
            </a:br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559" y="1136206"/>
            <a:ext cx="10445750" cy="484187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Общие сведения содержат персональные данные о ребенке и его родителях, а также формулировку заключения ПМПК;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Характеристика ребенка, составленная на основе результатов психолого-педагогического обследования, проведенного специалистами образовательной организации, с целью оценки актуального состояния развития обучающегося и определения зоны его ближайшего развития: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составляется в начале учебного года и корректируется по его окончанию на основе данных промежуточной аттестации результатов обучения ребенка (в конце учебного года).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339660" y="0"/>
            <a:ext cx="8912225" cy="1281112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Структура СИПР </a:t>
            </a:r>
            <a:b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Содержание характеристики</a:t>
            </a:r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sz="half" idx="1"/>
          </p:nvPr>
        </p:nvSpPr>
        <p:spPr>
          <a:xfrm>
            <a:off x="582613" y="1731963"/>
            <a:ext cx="5334000" cy="4724400"/>
          </a:xfrm>
        </p:spPr>
        <p:txBody>
          <a:bodyPr>
            <a:normAutofit fontScale="85000" lnSpcReduction="10000"/>
          </a:bodyPr>
          <a:lstStyle/>
          <a:p>
            <a:pPr marL="0" indent="0" algn="just" eaLnBrk="1" hangingPunct="1">
              <a:buFont typeface="Wingdings 3" panose="05040102010807070707" pitchFamily="18" charset="2"/>
              <a:buNone/>
              <a:defRPr/>
            </a:pP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сведения о семье (социально-бытовые условия, взаимоотношения в семье, отношение к ребенку); </a:t>
            </a:r>
          </a:p>
          <a:p>
            <a:pPr marL="0" indent="0" algn="just" eaLnBrk="1" hangingPunct="1">
              <a:buFont typeface="Wingdings 3" panose="05040102010807070707" pitchFamily="18" charset="2"/>
              <a:buNone/>
              <a:defRPr/>
            </a:pP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данные о физическом здоровье, двигательном и сенсорном развитии ребенка; </a:t>
            </a:r>
          </a:p>
          <a:p>
            <a:pPr marL="0" indent="0" algn="just" eaLnBrk="1" hangingPunct="1">
              <a:buFont typeface="Wingdings 3" panose="05040102010807070707" pitchFamily="18" charset="2"/>
              <a:buNone/>
              <a:defRPr/>
            </a:pP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характеристика поведенческих и эмоциональных реакций ребенка, наблюдаемых специалистами; характерологические особенности личности ребенка (со слов родителей); </a:t>
            </a:r>
          </a:p>
          <a:p>
            <a:pPr marL="0" indent="0" algn="just" eaLnBrk="1" hangingPunct="1">
              <a:buFont typeface="Wingdings 3" panose="05040102010807070707" pitchFamily="18" charset="2"/>
              <a:buNone/>
              <a:defRPr/>
            </a:pP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особенности проявления познавательных процессов: восприятий, внимания, памяти, мышления; </a:t>
            </a:r>
          </a:p>
          <a:p>
            <a:pPr marL="0" indent="0" algn="just" eaLnBrk="1" hangingPunct="1">
              <a:buFont typeface="Wingdings 3" panose="05040102010807070707" pitchFamily="18" charset="2"/>
              <a:buNone/>
              <a:defRPr/>
            </a:pP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сформированность </a:t>
            </a:r>
            <a:r>
              <a:rPr lang="ru-RU" alt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импрессивной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экспрессивной речи; </a:t>
            </a:r>
          </a:p>
          <a:p>
            <a:pPr marL="0" indent="0" algn="just" eaLnBrk="1" hangingPunct="1">
              <a:buFont typeface="Wingdings 3" panose="05040102010807070707" pitchFamily="18" charset="2"/>
              <a:buNone/>
              <a:defRPr/>
            </a:pPr>
            <a:endParaRPr lang="ru-RU" altLang="ru-RU" dirty="0" smtClean="0"/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122988" y="1731963"/>
            <a:ext cx="5805487" cy="4876800"/>
          </a:xfrm>
        </p:spPr>
        <p:txBody>
          <a:bodyPr>
            <a:normAutofit fontScale="85000"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сформированность социально значимых навыков, умений: коммуникативные возможности (речь и общение), игровая деятельность, базовые учебные действия; математические представления; представления об окружающем мире; самообслуживание, предметно-практическая деятельность (действия с материалами, предметами, инструментами; бытовая, трудовая деятельность;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потребность в уходе и присмотре. Потребность в уходе при самообслуживании: при одевании/раздевании, приеме пищи, лекарства, осуществлении гигиенических процедур. Потребность в присмотре с целью предотвращения опасных ситуаций для ребенка и окружающих: ухода за пределы школы, травмирования себя или других, порчи имущества и др.;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выводы по итогам оценки для внесения в СИПР на следующий учебный год: приоритетные образовательные области, учебные предметы, коррекционные занятия для обучения и воспитания в образовательной организации, в условиях надомного обучения.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253331" y="101537"/>
            <a:ext cx="8357013" cy="873125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Структура СИПР </a:t>
            </a:r>
            <a:endParaRPr lang="ru-RU" altLang="ru-RU" b="1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8988" y="1233488"/>
            <a:ext cx="5638800" cy="4835525"/>
          </a:xfrm>
        </p:spPr>
        <p:txBody>
          <a:bodyPr rtlCol="0">
            <a:normAutofit fontScale="6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план, отражающий доступные для обучающегося приоритетные предметные области, учебные предметы, коррекционные курсы, внеурочную деятельность и устанавливающий объем недельной нагрузки на обучающегося;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Актуальное 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учебных предметов, коррекционных занятий и других программ (формирования базовых учебных действий; нравственного воспитания; формирования экологической культуры, здорового и безопасного образа жизни обучающихся) для образования, конкретного обучающегося;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потребности в уходе (кормление, одевание/раздевание, совершение гигиенических процедур, передвижение) и в присмотре (при необходимости); </a:t>
            </a:r>
            <a:endParaRPr lang="ru-RU" sz="27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Внеурочная 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обучающегося – перечень возможных рабочих программ и мероприятий внеурочной деятельности, в реализации которых он принимает участие;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635750" y="1233488"/>
            <a:ext cx="5187950" cy="4835525"/>
          </a:xfrm>
        </p:spPr>
        <p:txBody>
          <a:bodyPr>
            <a:noAutofit/>
          </a:bodyPr>
          <a:lstStyle/>
          <a:p>
            <a:pPr marL="0" indent="0" algn="just" eaLnBrk="1" hangingPunct="1">
              <a:buFont typeface="Wingdings 3" panose="05040102010807070707" pitchFamily="18" charset="2"/>
              <a:buNone/>
              <a:defRPr/>
            </a:pPr>
            <a:r>
              <a:rPr lang="ru-RU" alt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Перечень специалистов, участвующих в разработке и реализации СИПР; </a:t>
            </a:r>
          </a:p>
          <a:p>
            <a:pPr marL="0" indent="0" algn="just" eaLnBrk="1" hangingPunct="1">
              <a:buFont typeface="Wingdings 3" panose="05040102010807070707" pitchFamily="18" charset="2"/>
              <a:buNone/>
              <a:defRPr/>
            </a:pPr>
            <a:r>
              <a:rPr lang="ru-RU" alt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Программа сотрудничества специалистов с семьей обучающегося, содержащая перечень возможных задач, мероприятий и форм сотрудничества организации и семьи обучающегося; </a:t>
            </a:r>
          </a:p>
          <a:p>
            <a:pPr marL="0" indent="0" algn="just" eaLnBrk="1" hangingPunct="1">
              <a:buFont typeface="Wingdings 3" panose="05040102010807070707" pitchFamily="18" charset="2"/>
              <a:buNone/>
              <a:defRPr/>
            </a:pPr>
            <a:r>
              <a:rPr lang="ru-RU" alt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Перечень необходимых технических средств общего и индивидуального назначения, дидактических материалов, индивидуальных средств реабилитации, необходимых для реализации СИПР; </a:t>
            </a:r>
          </a:p>
          <a:p>
            <a:pPr marL="0" indent="0" algn="just" eaLnBrk="1" hangingPunct="1">
              <a:buFont typeface="Wingdings 3" panose="05040102010807070707" pitchFamily="18" charset="2"/>
              <a:buNone/>
              <a:defRPr/>
            </a:pPr>
            <a:r>
              <a:rPr lang="ru-RU" alt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Средства мониторинга и оценки динамики обучения. 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814513" y="163514"/>
            <a:ext cx="8912225" cy="1281112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Структура СИПР: источники</a:t>
            </a:r>
            <a:r>
              <a:rPr lang="ru-RU" altLang="ru-RU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Calibri" panose="020F0502020204030204" pitchFamily="34" charset="0"/>
              </a:rPr>
            </a:br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814513" y="1454150"/>
            <a:ext cx="4419600" cy="1262063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ОБРАЗОВАНИЯ ОБУЧАЮЩИХСЯ ПО СПЕЦИАЛЬНЫМ ИНДИВИДУАЛЬНЫМ ПРОГРАММАМ РАЗВИТИЯ (СИПР) </a:t>
            </a:r>
          </a:p>
        </p:txBody>
      </p:sp>
      <p:pic>
        <p:nvPicPr>
          <p:cNvPr id="22532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0888" y="2716213"/>
            <a:ext cx="3276000" cy="3276000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7288" y="1579563"/>
            <a:ext cx="3998912" cy="59531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учебных планов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4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0344" y="2716213"/>
            <a:ext cx="3352800" cy="3352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582865" y="166688"/>
            <a:ext cx="9537700" cy="80327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Психолого-педагогическое обследование</a:t>
            </a:r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488" y="1635125"/>
            <a:ext cx="9974262" cy="4738688"/>
          </a:xfrm>
        </p:spPr>
        <p:txBody>
          <a:bodyPr rtlCol="0">
            <a:normAutofit/>
          </a:bodyPr>
          <a:lstStyle/>
          <a:p>
            <a:pPr indent="0" algn="just" eaLnBrk="1" fontAlgn="auto" hangingPunct="1">
              <a:lnSpc>
                <a:spcPct val="107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Задача специалистов определить уровень актуального развития ребенка 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зону ближайшего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развития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 eaLnBrk="1" fontAlgn="auto" hangingPunct="1">
              <a:lnSpc>
                <a:spcPct val="107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беседу с родителями, в ходе которой выясняется история ребенка; определяется отношение членов семьи к ребенку, их взгляд на его развитие, ожидания от образования, происходит общая ориентация членов семьи в организации образования детей на основе второго варианта АООП, определяется порядок разработки и реализации СИПР;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 eaLnBrk="1" fontAlgn="auto" hangingPunct="1">
              <a:lnSpc>
                <a:spcPct val="107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наблюдение за ребенком. В ходе специально организованной деятельности ребенка специалисты в течение продолжительного периода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изучают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возможности и особенности обучающегося.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184976"/>
            <a:ext cx="11347704" cy="12811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проведения психолого-педагогического обследования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9711" y="1895856"/>
            <a:ext cx="3663516" cy="4428000"/>
          </a:xfrm>
        </p:spPr>
      </p:pic>
      <p:pic>
        <p:nvPicPr>
          <p:cNvPr id="24580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9663" y="2125663"/>
            <a:ext cx="3778250" cy="37782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87325"/>
            <a:ext cx="10789920" cy="12811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проведения психолого-педагогического обследования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412875" y="1905000"/>
            <a:ext cx="5489575" cy="40767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Елисеева Е.Н., Рудакова Е.А., Истомина О.В.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Диагностический материал и методические рекомендации для проведения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психологопедагогического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обследования детей с выраженным нарушением интеллекта, ТМНР при разработке специальной индивидуальной программы развития (СИПР).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5604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9663" y="2125663"/>
            <a:ext cx="3778250" cy="3778250"/>
          </a:xfrm>
        </p:spPr>
      </p:pic>
      <p:pic>
        <p:nvPicPr>
          <p:cNvPr id="2560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4059238"/>
            <a:ext cx="3751262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516" y="93536"/>
            <a:ext cx="10081196" cy="12811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проведения психолого-педагогического обследования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2327275"/>
            <a:ext cx="3778250" cy="3778250"/>
          </a:xfrm>
        </p:spPr>
      </p:pic>
      <p:pic>
        <p:nvPicPr>
          <p:cNvPr id="2662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239963"/>
            <a:ext cx="3768725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784</Words>
  <Application>Microsoft Office PowerPoint</Application>
  <PresentationFormat>Широкоэкранный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Century Gothic</vt:lpstr>
      <vt:lpstr>Arial</vt:lpstr>
      <vt:lpstr>Wingdings 3</vt:lpstr>
      <vt:lpstr>Calibri</vt:lpstr>
      <vt:lpstr>Times New Roman</vt:lpstr>
      <vt:lpstr>FuturaLightC</vt:lpstr>
      <vt:lpstr>Легкий дым</vt:lpstr>
      <vt:lpstr>Информационные источники  для разработки и реализации  СИПР</vt:lpstr>
      <vt:lpstr>Структура СИПР </vt:lpstr>
      <vt:lpstr>Структура СИПР  Содержание характеристики</vt:lpstr>
      <vt:lpstr>Структура СИПР </vt:lpstr>
      <vt:lpstr>Структура СИПР: источники </vt:lpstr>
      <vt:lpstr>Психолого-педагогическое обследование</vt:lpstr>
      <vt:lpstr>Материалы для проведения психолого-педагогического обследования</vt:lpstr>
      <vt:lpstr>Материалы для проведения психолого-педагогического обследования</vt:lpstr>
      <vt:lpstr>Материалы для проведения психолого-педагогического обследования</vt:lpstr>
      <vt:lpstr>Содержание образования</vt:lpstr>
      <vt:lpstr>Учебно-методический комплекс по разработке и реализации специальной индивидуальной программы развития (СИПР)</vt:lpstr>
      <vt:lpstr>Учебно-методический комплекс по разработке и реализации специальной индивидуальной программы развития (СИПР)</vt:lpstr>
      <vt:lpstr>Внеурочная деятельность</vt:lpstr>
      <vt:lpstr>Интернет - ресурсы</vt:lpstr>
      <vt:lpstr>Интернет - ресурсы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32</cp:revision>
  <dcterms:created xsi:type="dcterms:W3CDTF">2024-03-18T21:02:00Z</dcterms:created>
  <dcterms:modified xsi:type="dcterms:W3CDTF">2025-10-08T04:44:09Z</dcterms:modified>
</cp:coreProperties>
</file>