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8" r:id="rId3"/>
    <p:sldId id="283" r:id="rId4"/>
    <p:sldId id="299" r:id="rId5"/>
    <p:sldId id="300" r:id="rId6"/>
    <p:sldId id="301" r:id="rId7"/>
    <p:sldId id="302" r:id="rId8"/>
    <p:sldId id="303" r:id="rId9"/>
    <p:sldId id="305" r:id="rId10"/>
    <p:sldId id="304" r:id="rId11"/>
    <p:sldId id="306" r:id="rId12"/>
    <p:sldId id="307" r:id="rId13"/>
    <p:sldId id="308" r:id="rId14"/>
    <p:sldId id="27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9" d="100"/>
          <a:sy n="89" d="100"/>
        </p:scale>
        <p:origin x="-128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Элегантный абстрактный\Elegan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5327576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013176"/>
            <a:ext cx="3643278" cy="115212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0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Элегантный абстрактный\Elegant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331913" y="260350"/>
            <a:ext cx="7488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331913" y="1557338"/>
            <a:ext cx="74993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Box 1"/>
          <p:cNvSpPr txBox="1">
            <a:spLocks noChangeArrowheads="1"/>
          </p:cNvSpPr>
          <p:nvPr/>
        </p:nvSpPr>
        <p:spPr bwMode="auto">
          <a:xfrm>
            <a:off x="-31750" y="6638925"/>
            <a:ext cx="1335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  <a:latin typeface="Baskerville Old Face" pitchFamily="18" charset="0"/>
              </a:rPr>
              <a:t>ProPowerPoint.Ru</a:t>
            </a:r>
            <a:endParaRPr lang="ru-RU" sz="1200" smtClean="0">
              <a:solidFill>
                <a:schemeClr val="bg1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internat113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07504" y="1775148"/>
            <a:ext cx="5112568" cy="2805980"/>
          </a:xfrm>
          <a:effectLst/>
        </p:spPr>
        <p:txBody>
          <a:bodyPr/>
          <a:lstStyle/>
          <a:p>
            <a:r>
              <a:rPr lang="ru-RU" sz="3200" dirty="0"/>
              <a:t>Работа по формированию функциональной грамотности у обучающихся с ОВЗ (нарушением опорно-двигательного аппарата)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301208"/>
            <a:ext cx="4003427" cy="864642"/>
          </a:xfrm>
        </p:spPr>
        <p:txBody>
          <a:bodyPr rtlCol="0">
            <a:normAutofit fontScale="55000" lnSpcReduction="20000"/>
          </a:bodyPr>
          <a:lstStyle/>
          <a:p>
            <a:pPr algn="r"/>
            <a:r>
              <a:rPr lang="ru-RU" dirty="0" err="1" smtClean="0">
                <a:solidFill>
                  <a:schemeClr val="tx1"/>
                </a:solidFill>
              </a:rPr>
              <a:t>Вильдина</a:t>
            </a:r>
            <a:r>
              <a:rPr lang="ru-RU" dirty="0" smtClean="0">
                <a:solidFill>
                  <a:schemeClr val="tx1"/>
                </a:solidFill>
              </a:rPr>
              <a:t> Е.А.,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заместитель директора по УР,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педагог-психолог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144000" cy="17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476672"/>
            <a:ext cx="7499350" cy="62209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Задания на данных курсах подбираются с учетом </a:t>
            </a:r>
            <a:r>
              <a:rPr lang="ru-RU" dirty="0" smtClean="0"/>
              <a:t>жизненного опыта </a:t>
            </a:r>
            <a:r>
              <a:rPr lang="ru-RU" dirty="0"/>
              <a:t>и развития когнитивной сферы ребенка,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используются </a:t>
            </a:r>
            <a:r>
              <a:rPr lang="ru-RU" dirty="0"/>
              <a:t>принципы коррекционно-развивающего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7" y="3284984"/>
            <a:ext cx="455930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476672"/>
            <a:ext cx="7499350" cy="62209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Качество </a:t>
            </a:r>
            <a:r>
              <a:rPr lang="ru-RU" dirty="0"/>
              <a:t>школьного образования в основном определяется </a:t>
            </a:r>
            <a:r>
              <a:rPr lang="ru-RU" b="1" dirty="0"/>
              <a:t>качеством профессиональной подготовки педагогов</a:t>
            </a:r>
            <a:r>
              <a:rPr lang="ru-RU" dirty="0"/>
              <a:t>, а качество образовательных достижений школьников в основном определяется </a:t>
            </a:r>
            <a:r>
              <a:rPr lang="ru-RU" b="1" dirty="0"/>
              <a:t>качеством учебных заданий</a:t>
            </a:r>
            <a:r>
              <a:rPr lang="ru-RU" dirty="0"/>
              <a:t>, предлагаемых им педагогами.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49125"/>
            <a:ext cx="3954222" cy="2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548680"/>
            <a:ext cx="7499350" cy="614898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Сетевое взаимодействие в </a:t>
            </a:r>
            <a:r>
              <a:rPr lang="ru-RU" dirty="0"/>
              <a:t>рамках внеурочной и коррекционно-развивающей деятельности </a:t>
            </a:r>
            <a:r>
              <a:rPr lang="ru-RU" dirty="0" smtClean="0"/>
              <a:t>с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ГБОУ школой-интернатом № 113 </a:t>
            </a:r>
            <a:r>
              <a:rPr lang="ru-RU" dirty="0" err="1" smtClean="0"/>
              <a:t>г.о</a:t>
            </a:r>
            <a:r>
              <a:rPr lang="ru-RU" dirty="0" smtClean="0"/>
              <a:t>. Самара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6" y="3284984"/>
            <a:ext cx="89439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476672"/>
            <a:ext cx="7499350" cy="62209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Контакты </a:t>
            </a:r>
          </a:p>
          <a:p>
            <a:pPr marL="0" indent="0">
              <a:buNone/>
            </a:pPr>
            <a:r>
              <a:rPr lang="ru-RU" dirty="0" smtClean="0"/>
              <a:t>ГБОУ школы-интернат № 113 </a:t>
            </a:r>
            <a:r>
              <a:rPr lang="ru-RU" dirty="0" err="1" smtClean="0"/>
              <a:t>г.о</a:t>
            </a:r>
            <a:r>
              <a:rPr lang="ru-RU" dirty="0" smtClean="0"/>
              <a:t>. Самара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Сайт: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internat113.ru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Телефон: 8(846)2640380</a:t>
            </a:r>
          </a:p>
          <a:p>
            <a:pPr marL="0" indent="0">
              <a:buNone/>
            </a:pPr>
            <a:r>
              <a:rPr lang="ru-RU" dirty="0"/>
              <a:t>А</a:t>
            </a:r>
            <a:r>
              <a:rPr lang="ru-RU" dirty="0" smtClean="0"/>
              <a:t>дрес</a:t>
            </a:r>
            <a:r>
              <a:rPr lang="ru-RU" smtClean="0"/>
              <a:t>: Литвинова, 272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825108"/>
            <a:ext cx="7499350" cy="4883802"/>
          </a:xfrm>
        </p:spPr>
      </p:pic>
    </p:spTree>
    <p:extLst>
      <p:ext uri="{BB962C8B-B14F-4D97-AF65-F5344CB8AC3E}">
        <p14:creationId xmlns:p14="http://schemas.microsoft.com/office/powerpoint/2010/main" val="32840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7272535" cy="2304554"/>
          </a:xfrm>
        </p:spPr>
        <p:txBody>
          <a:bodyPr/>
          <a:lstStyle/>
          <a:p>
            <a:r>
              <a:rPr lang="ru-RU" sz="2400" dirty="0"/>
              <a:t>Функциональная грамотность-способность человека вступать в отношения с внешней средой и максимально быстро адаптироваться и функционировать в ней</a:t>
            </a:r>
            <a:endParaRPr lang="ru-RU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5" y="3284984"/>
            <a:ext cx="8136582" cy="31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912" y="836712"/>
            <a:ext cx="7272535" cy="55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04664"/>
            <a:ext cx="7499350" cy="614898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Занятия по внеурочной деятельности, </a:t>
            </a:r>
            <a:r>
              <a:rPr lang="ru-RU" dirty="0"/>
              <a:t>коррекционно-развивающие курсы и </a:t>
            </a:r>
            <a:r>
              <a:rPr lang="ru-RU" dirty="0" smtClean="0"/>
              <a:t>дополнительное </a:t>
            </a:r>
            <a:r>
              <a:rPr lang="ru-RU" dirty="0"/>
              <a:t>образование являются весьма эффективными средствами для развития функциональной грамотности у детей с ОВЗ. </a:t>
            </a:r>
          </a:p>
        </p:txBody>
      </p:sp>
      <p:pic>
        <p:nvPicPr>
          <p:cNvPr id="4" name="Picture 3" descr="C:\Users\ЗамУЧ\Documents\психолог 20\психолог 21\IMG_3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08" y="3451995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школа\Desktop\ФОТО 1 подг.В\1 сентября\1 сентября 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640" y="3451995"/>
            <a:ext cx="3683717" cy="23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8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764704"/>
            <a:ext cx="7499350" cy="59329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</a:t>
            </a:r>
            <a:r>
              <a:rPr lang="ru-RU" dirty="0" smtClean="0"/>
              <a:t>бучающиеся  с ОВЗ испытывают </a:t>
            </a:r>
            <a:r>
              <a:rPr lang="ru-RU" dirty="0"/>
              <a:t>серьезные </a:t>
            </a:r>
            <a:r>
              <a:rPr lang="ru-RU" dirty="0" smtClean="0"/>
              <a:t>информационные, речевые,  </a:t>
            </a:r>
            <a:r>
              <a:rPr lang="ru-RU" dirty="0"/>
              <a:t>социальные затруднения</a:t>
            </a:r>
            <a:r>
              <a:rPr lang="ru-RU" dirty="0" smtClean="0"/>
              <a:t>,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что негативно влияет на формирование всех видов функциональной грамотности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77072"/>
            <a:ext cx="38884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548680"/>
            <a:ext cx="7499350" cy="614898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Для каждой категории обучающихся с ОВЗ необходимо создать свою систему работы по формированию функциональной грамотности,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которая </a:t>
            </a:r>
            <a:r>
              <a:rPr lang="ru-RU" dirty="0"/>
              <a:t>будет складываться из </a:t>
            </a:r>
            <a:r>
              <a:rPr lang="ru-RU" b="1" dirty="0"/>
              <a:t>специальных коррекционно-развивающих курсов</a:t>
            </a:r>
            <a:r>
              <a:rPr lang="ru-RU" b="1" dirty="0" smtClean="0"/>
              <a:t>,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специальной образовательной среды и взаимодействия социального окружения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15182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332656"/>
            <a:ext cx="7920607" cy="6365007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/>
              <a:t>Для обучающихся с НОДА и ЗПР  </a:t>
            </a:r>
            <a:endParaRPr lang="ru-RU" b="1" u="sng" dirty="0" smtClean="0"/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sz="2800" dirty="0" smtClean="0"/>
              <a:t>основы коммуникации,</a:t>
            </a:r>
          </a:p>
          <a:p>
            <a:pPr marL="0" indent="0">
              <a:buNone/>
            </a:pPr>
            <a:r>
              <a:rPr lang="ru-RU" sz="2800" dirty="0" smtClean="0"/>
              <a:t>-развитие </a:t>
            </a:r>
            <a:r>
              <a:rPr lang="ru-RU" sz="2800" dirty="0"/>
              <a:t>познавательных способностей,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-развитие </a:t>
            </a:r>
            <a:r>
              <a:rPr lang="ru-RU" sz="2800" dirty="0"/>
              <a:t>мануальной, предметной деятельности,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/>
              <a:t>-</a:t>
            </a:r>
            <a:r>
              <a:rPr lang="ru-RU" sz="2800" dirty="0" smtClean="0"/>
              <a:t>коррекция </a:t>
            </a:r>
            <a:r>
              <a:rPr lang="ru-RU" sz="2800" dirty="0"/>
              <a:t>аналитико-синтетической деятельности,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/>
              <a:t>-</a:t>
            </a:r>
            <a:r>
              <a:rPr lang="ru-RU" sz="2800" dirty="0" smtClean="0"/>
              <a:t>формирование  </a:t>
            </a:r>
            <a:r>
              <a:rPr lang="ru-RU" sz="2800" dirty="0"/>
              <a:t>языковой  компетентности (смысловое чтение),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-формирование </a:t>
            </a:r>
            <a:r>
              <a:rPr lang="ru-RU" sz="2800" dirty="0"/>
              <a:t>психосоциальной компетентности (навыков общения и поведения в различных ситуациях),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-формирование </a:t>
            </a:r>
            <a:r>
              <a:rPr lang="ru-RU" sz="2800" dirty="0"/>
              <a:t>профессиональной ориентации.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2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913" y="332656"/>
            <a:ext cx="7920607" cy="6365007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/>
              <a:t>Для обучающихся с НОДА и </a:t>
            </a:r>
            <a:r>
              <a:rPr lang="ru-RU" b="1" u="sng" dirty="0" smtClean="0"/>
              <a:t>ИН</a:t>
            </a: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sz="2400" dirty="0" smtClean="0"/>
              <a:t>основы коммуникации,</a:t>
            </a:r>
          </a:p>
          <a:p>
            <a:pPr marL="0" indent="0">
              <a:buNone/>
            </a:pPr>
            <a:r>
              <a:rPr lang="ru-RU" sz="2400" dirty="0" smtClean="0"/>
              <a:t>-</a:t>
            </a:r>
            <a:r>
              <a:rPr lang="ru-RU" sz="2400" dirty="0"/>
              <a:t>социально-бытовая ориентировка</a:t>
            </a:r>
            <a:r>
              <a:rPr lang="ru-RU" sz="2400" dirty="0" smtClean="0"/>
              <a:t>, </a:t>
            </a:r>
          </a:p>
          <a:p>
            <a:pPr marL="0" indent="0">
              <a:buNone/>
            </a:pPr>
            <a:r>
              <a:rPr lang="ru-RU" sz="2400" dirty="0" smtClean="0"/>
              <a:t>-развитие </a:t>
            </a:r>
            <a:r>
              <a:rPr lang="ru-RU" sz="2400" dirty="0"/>
              <a:t>мануальной, предметной деятельности,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-развитие психомоторики, </a:t>
            </a:r>
          </a:p>
          <a:p>
            <a:pPr marL="0" indent="0">
              <a:buNone/>
            </a:pPr>
            <a:r>
              <a:rPr lang="ru-RU" sz="2400" dirty="0" smtClean="0"/>
              <a:t>-</a:t>
            </a:r>
            <a:r>
              <a:rPr lang="ru-RU" sz="2400" dirty="0"/>
              <a:t>коррекция и развитие речевой сферы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-коррекция </a:t>
            </a:r>
            <a:r>
              <a:rPr lang="ru-RU" sz="2400" dirty="0"/>
              <a:t>и развитие личностной </a:t>
            </a:r>
            <a:r>
              <a:rPr lang="ru-RU" sz="2400" dirty="0" smtClean="0"/>
              <a:t>сферы,</a:t>
            </a:r>
          </a:p>
          <a:p>
            <a:pPr marL="0" indent="0">
              <a:buNone/>
            </a:pPr>
            <a:r>
              <a:rPr lang="ru-RU" sz="2400" dirty="0" smtClean="0"/>
              <a:t>-формирование </a:t>
            </a:r>
            <a:r>
              <a:rPr lang="ru-RU" sz="2400" dirty="0"/>
              <a:t>профессиональной ориентации.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149080"/>
            <a:ext cx="17821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197"/>
          <a:stretch/>
        </p:blipFill>
        <p:spPr>
          <a:xfrm>
            <a:off x="3491880" y="4077072"/>
            <a:ext cx="208487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2413"/>
          <a:stretch/>
        </p:blipFill>
        <p:spPr>
          <a:xfrm>
            <a:off x="5724128" y="4437112"/>
            <a:ext cx="309367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5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ga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Elegant</Template>
  <TotalTime>495</TotalTime>
  <Words>303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Elegant</vt:lpstr>
      <vt:lpstr>Работа по формированию функциональной грамотности у обучающихся с ОВЗ (нарушением опорно-двигательного аппарата)</vt:lpstr>
      <vt:lpstr>Презентация PowerPoint</vt:lpstr>
      <vt:lpstr>Функциональная грамотность-способность человека вступать в отношения с внешней средой и максимально быстро адаптироваться и функционировать в 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школа-интернат №113  г.о. Самара</dc:title>
  <dc:subject>Абстрактный</dc:subject>
  <dc:creator>user</dc:creator>
  <dc:description>http://propowerpoint.ru - Бесплатные шаблоны для презентаций. Полезные советы и уроки PowerPoint .</dc:description>
  <cp:lastModifiedBy>ЗамУЧ</cp:lastModifiedBy>
  <cp:revision>72</cp:revision>
  <dcterms:created xsi:type="dcterms:W3CDTF">2021-04-21T11:34:09Z</dcterms:created>
  <dcterms:modified xsi:type="dcterms:W3CDTF">2022-09-28T05:19:44Z</dcterms:modified>
</cp:coreProperties>
</file>