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6" r:id="rId2"/>
    <p:sldId id="384" r:id="rId3"/>
    <p:sldId id="385" r:id="rId4"/>
    <p:sldId id="386" r:id="rId5"/>
    <p:sldId id="399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64" r:id="rId19"/>
    <p:sldId id="367" r:id="rId20"/>
    <p:sldId id="3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B0F0"/>
    <a:srgbClr val="0091EA"/>
    <a:srgbClr val="FF0000"/>
    <a:srgbClr val="00B415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24" autoAdjust="0"/>
  </p:normalViewPr>
  <p:slideViewPr>
    <p:cSldViewPr>
      <p:cViewPr>
        <p:scale>
          <a:sx n="50" d="100"/>
          <a:sy n="50" d="100"/>
        </p:scale>
        <p:origin x="-205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60A30-5C5B-4789-8542-BD5A30F88E5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CC50EA-8BDA-4C90-9C7A-3F858DD4F900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Задачи</a:t>
          </a:r>
        </a:p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РУМ(Р)Ц</a:t>
          </a:r>
          <a:endParaRPr lang="ru-RU" dirty="0">
            <a:solidFill>
              <a:schemeClr val="accent6">
                <a:lumMod val="50000"/>
              </a:schemeClr>
            </a:solidFill>
            <a:latin typeface="Georgia" pitchFamily="18" charset="0"/>
          </a:endParaRPr>
        </a:p>
      </dgm:t>
    </dgm:pt>
    <dgm:pt modelId="{DB0924C8-7041-4905-9008-88FC83738684}" type="parTrans" cxnId="{F4AA1C0A-76A8-4F1D-9E97-492535393C90}">
      <dgm:prSet/>
      <dgm:spPr/>
      <dgm:t>
        <a:bodyPr/>
        <a:lstStyle/>
        <a:p>
          <a:endParaRPr lang="ru-RU"/>
        </a:p>
      </dgm:t>
    </dgm:pt>
    <dgm:pt modelId="{E112FADF-639C-4278-9976-49C42D1AD987}" type="sibTrans" cxnId="{F4AA1C0A-76A8-4F1D-9E97-492535393C90}">
      <dgm:prSet/>
      <dgm:spPr/>
      <dgm:t>
        <a:bodyPr/>
        <a:lstStyle/>
        <a:p>
          <a:endParaRPr lang="ru-RU"/>
        </a:p>
      </dgm:t>
    </dgm:pt>
    <dgm:pt modelId="{5D4FB5FF-77E6-4B0C-BA93-9EC169B986E3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Методическая помощь педагогическим работникам ОУ по вопросам реализации АООП (в том числе предметной области «Технология»)</a:t>
          </a:r>
          <a:endParaRPr lang="ru-RU" sz="1400" dirty="0">
            <a:solidFill>
              <a:srgbClr val="002060"/>
            </a:solidFill>
            <a:latin typeface="Georgia" pitchFamily="18" charset="0"/>
          </a:endParaRPr>
        </a:p>
      </dgm:t>
    </dgm:pt>
    <dgm:pt modelId="{EFECB32D-16B2-45E3-9062-7FFE5CC2D9D0}" type="parTrans" cxnId="{584A7DF8-83C4-4354-95D6-D571FA4D064C}">
      <dgm:prSet/>
      <dgm:spPr/>
      <dgm:t>
        <a:bodyPr/>
        <a:lstStyle/>
        <a:p>
          <a:endParaRPr lang="ru-RU"/>
        </a:p>
      </dgm:t>
    </dgm:pt>
    <dgm:pt modelId="{6DBBA3BD-1058-4114-8432-D05F5913641D}" type="sibTrans" cxnId="{584A7DF8-83C4-4354-95D6-D571FA4D064C}">
      <dgm:prSet/>
      <dgm:spPr/>
      <dgm:t>
        <a:bodyPr/>
        <a:lstStyle/>
        <a:p>
          <a:endParaRPr lang="ru-RU"/>
        </a:p>
      </dgm:t>
    </dgm:pt>
    <dgm:pt modelId="{9B47CF04-57AA-42D3-B5BA-3CFCC9BCBDE8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Психолого-педагогическое консультирование педагогов и родителей, в том числе с использованием дистанционных технологий и сетевой формы</a:t>
          </a:r>
        </a:p>
      </dgm:t>
    </dgm:pt>
    <dgm:pt modelId="{BDC64CEC-78E5-4DA0-BBE4-06B9CBB74DBD}" type="parTrans" cxnId="{E06FFD55-5ABE-4856-B905-9AC901406EF0}">
      <dgm:prSet/>
      <dgm:spPr/>
      <dgm:t>
        <a:bodyPr/>
        <a:lstStyle/>
        <a:p>
          <a:endParaRPr lang="ru-RU"/>
        </a:p>
      </dgm:t>
    </dgm:pt>
    <dgm:pt modelId="{88B8D929-CE82-4131-B11C-CACDE10D5344}" type="sibTrans" cxnId="{E06FFD55-5ABE-4856-B905-9AC901406EF0}">
      <dgm:prSet/>
      <dgm:spPr/>
      <dgm:t>
        <a:bodyPr/>
        <a:lstStyle/>
        <a:p>
          <a:endParaRPr lang="ru-RU"/>
        </a:p>
      </dgm:t>
    </dgm:pt>
    <dgm:pt modelId="{7D232DBA-B98E-4CE6-AC31-ED90986E290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Психолого-педагогическая, коррекционно-развивающая, компенсирующая и логопедическая помощь детям</a:t>
          </a:r>
        </a:p>
      </dgm:t>
    </dgm:pt>
    <dgm:pt modelId="{97EEB55C-C235-44BB-9805-53DA0F99BCA0}" type="parTrans" cxnId="{40A396F2-8928-4356-B15B-42748C48B2CD}">
      <dgm:prSet/>
      <dgm:spPr/>
      <dgm:t>
        <a:bodyPr/>
        <a:lstStyle/>
        <a:p>
          <a:endParaRPr lang="ru-RU"/>
        </a:p>
      </dgm:t>
    </dgm:pt>
    <dgm:pt modelId="{62BF97B7-4892-419E-A8BE-6205F5F0B256}" type="sibTrans" cxnId="{40A396F2-8928-4356-B15B-42748C48B2CD}">
      <dgm:prSet/>
      <dgm:spPr/>
      <dgm:t>
        <a:bodyPr/>
        <a:lstStyle/>
        <a:p>
          <a:endParaRPr lang="ru-RU"/>
        </a:p>
      </dgm:t>
    </dgm:pt>
    <dgm:pt modelId="{20FEDADB-82D6-402E-A0D3-19D1F314E4D9}" type="pres">
      <dgm:prSet presAssocID="{6C760A30-5C5B-4789-8542-BD5A30F88E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5CF6B-F3C3-4E66-B9F7-87AF6BD50335}" type="pres">
      <dgm:prSet presAssocID="{A3CC50EA-8BDA-4C90-9C7A-3F858DD4F900}" presName="centerShape" presStyleLbl="node0" presStyleIdx="0" presStyleCnt="1" custScaleY="61290" custLinFactNeighborX="965" custLinFactNeighborY="-7118"/>
      <dgm:spPr/>
      <dgm:t>
        <a:bodyPr/>
        <a:lstStyle/>
        <a:p>
          <a:endParaRPr lang="ru-RU"/>
        </a:p>
      </dgm:t>
    </dgm:pt>
    <dgm:pt modelId="{892EF206-2FA7-4223-A02A-3334F8BFD94B}" type="pres">
      <dgm:prSet presAssocID="{5D4FB5FF-77E6-4B0C-BA93-9EC169B986E3}" presName="node" presStyleLbl="node1" presStyleIdx="0" presStyleCnt="3" custScaleX="172445" custScaleY="150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3B7F9-3D05-479F-9814-440470C825FF}" type="pres">
      <dgm:prSet presAssocID="{5D4FB5FF-77E6-4B0C-BA93-9EC169B986E3}" presName="dummy" presStyleCnt="0"/>
      <dgm:spPr/>
    </dgm:pt>
    <dgm:pt modelId="{7072C585-EC91-4B87-A208-42B9519F7526}" type="pres">
      <dgm:prSet presAssocID="{6DBBA3BD-1058-4114-8432-D05F5913641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D929BCC-451D-4E9F-8B8C-2F939AD8BF5C}" type="pres">
      <dgm:prSet presAssocID="{7D232DBA-B98E-4CE6-AC31-ED90986E2904}" presName="node" presStyleLbl="node1" presStyleIdx="1" presStyleCnt="3" custScaleX="161006" custScaleY="156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A849F-BECF-4C57-896C-AEB68627448E}" type="pres">
      <dgm:prSet presAssocID="{7D232DBA-B98E-4CE6-AC31-ED90986E2904}" presName="dummy" presStyleCnt="0"/>
      <dgm:spPr/>
    </dgm:pt>
    <dgm:pt modelId="{266B14E6-B119-4B1A-BD8F-12948E6E1C6C}" type="pres">
      <dgm:prSet presAssocID="{62BF97B7-4892-419E-A8BE-6205F5F0B25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F54249F-1953-4D5B-BAA3-CE1915DAD12F}" type="pres">
      <dgm:prSet presAssocID="{9B47CF04-57AA-42D3-B5BA-3CFCC9BCBDE8}" presName="node" presStyleLbl="node1" presStyleIdx="2" presStyleCnt="3" custScaleX="164957" custScaleY="147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0A7B4-13F0-4516-AB48-2FF9F18FFB4D}" type="pres">
      <dgm:prSet presAssocID="{9B47CF04-57AA-42D3-B5BA-3CFCC9BCBDE8}" presName="dummy" presStyleCnt="0"/>
      <dgm:spPr/>
    </dgm:pt>
    <dgm:pt modelId="{128246BD-77A4-4D1C-B0D6-D26D7D1DBE47}" type="pres">
      <dgm:prSet presAssocID="{88B8D929-CE82-4131-B11C-CACDE10D5344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0A396F2-8928-4356-B15B-42748C48B2CD}" srcId="{A3CC50EA-8BDA-4C90-9C7A-3F858DD4F900}" destId="{7D232DBA-B98E-4CE6-AC31-ED90986E2904}" srcOrd="1" destOrd="0" parTransId="{97EEB55C-C235-44BB-9805-53DA0F99BCA0}" sibTransId="{62BF97B7-4892-419E-A8BE-6205F5F0B256}"/>
    <dgm:cxn modelId="{1683431B-F817-4575-8C81-8045514E273B}" type="presOf" srcId="{7D232DBA-B98E-4CE6-AC31-ED90986E2904}" destId="{ED929BCC-451D-4E9F-8B8C-2F939AD8BF5C}" srcOrd="0" destOrd="0" presId="urn:microsoft.com/office/officeart/2005/8/layout/radial6"/>
    <dgm:cxn modelId="{F4AA1C0A-76A8-4F1D-9E97-492535393C90}" srcId="{6C760A30-5C5B-4789-8542-BD5A30F88E56}" destId="{A3CC50EA-8BDA-4C90-9C7A-3F858DD4F900}" srcOrd="0" destOrd="0" parTransId="{DB0924C8-7041-4905-9008-88FC83738684}" sibTransId="{E112FADF-639C-4278-9976-49C42D1AD987}"/>
    <dgm:cxn modelId="{E06FFD55-5ABE-4856-B905-9AC901406EF0}" srcId="{A3CC50EA-8BDA-4C90-9C7A-3F858DD4F900}" destId="{9B47CF04-57AA-42D3-B5BA-3CFCC9BCBDE8}" srcOrd="2" destOrd="0" parTransId="{BDC64CEC-78E5-4DA0-BBE4-06B9CBB74DBD}" sibTransId="{88B8D929-CE82-4131-B11C-CACDE10D5344}"/>
    <dgm:cxn modelId="{A6426E60-C387-47E9-98DB-C1E08DB7EF1B}" type="presOf" srcId="{6DBBA3BD-1058-4114-8432-D05F5913641D}" destId="{7072C585-EC91-4B87-A208-42B9519F7526}" srcOrd="0" destOrd="0" presId="urn:microsoft.com/office/officeart/2005/8/layout/radial6"/>
    <dgm:cxn modelId="{09EE4483-BAD3-4EAF-8B49-C0DDCA9C9A4E}" type="presOf" srcId="{88B8D929-CE82-4131-B11C-CACDE10D5344}" destId="{128246BD-77A4-4D1C-B0D6-D26D7D1DBE47}" srcOrd="0" destOrd="0" presId="urn:microsoft.com/office/officeart/2005/8/layout/radial6"/>
    <dgm:cxn modelId="{584A7DF8-83C4-4354-95D6-D571FA4D064C}" srcId="{A3CC50EA-8BDA-4C90-9C7A-3F858DD4F900}" destId="{5D4FB5FF-77E6-4B0C-BA93-9EC169B986E3}" srcOrd="0" destOrd="0" parTransId="{EFECB32D-16B2-45E3-9062-7FFE5CC2D9D0}" sibTransId="{6DBBA3BD-1058-4114-8432-D05F5913641D}"/>
    <dgm:cxn modelId="{35FB1A99-8330-4CFA-BCC0-67535D4730A4}" type="presOf" srcId="{5D4FB5FF-77E6-4B0C-BA93-9EC169B986E3}" destId="{892EF206-2FA7-4223-A02A-3334F8BFD94B}" srcOrd="0" destOrd="0" presId="urn:microsoft.com/office/officeart/2005/8/layout/radial6"/>
    <dgm:cxn modelId="{2095F50F-F142-4569-B731-0B2C155E16AE}" type="presOf" srcId="{A3CC50EA-8BDA-4C90-9C7A-3F858DD4F900}" destId="{A795CF6B-F3C3-4E66-B9F7-87AF6BD50335}" srcOrd="0" destOrd="0" presId="urn:microsoft.com/office/officeart/2005/8/layout/radial6"/>
    <dgm:cxn modelId="{43F96158-F2C4-4954-B7B4-08A80FDCACC9}" type="presOf" srcId="{6C760A30-5C5B-4789-8542-BD5A30F88E56}" destId="{20FEDADB-82D6-402E-A0D3-19D1F314E4D9}" srcOrd="0" destOrd="0" presId="urn:microsoft.com/office/officeart/2005/8/layout/radial6"/>
    <dgm:cxn modelId="{8FCC386B-3FE6-4C0A-8DFE-9926608919AD}" type="presOf" srcId="{9B47CF04-57AA-42D3-B5BA-3CFCC9BCBDE8}" destId="{DF54249F-1953-4D5B-BAA3-CE1915DAD12F}" srcOrd="0" destOrd="0" presId="urn:microsoft.com/office/officeart/2005/8/layout/radial6"/>
    <dgm:cxn modelId="{29D91882-87DF-450D-813F-CA8AC5901264}" type="presOf" srcId="{62BF97B7-4892-419E-A8BE-6205F5F0B256}" destId="{266B14E6-B119-4B1A-BD8F-12948E6E1C6C}" srcOrd="0" destOrd="0" presId="urn:microsoft.com/office/officeart/2005/8/layout/radial6"/>
    <dgm:cxn modelId="{2FFDA8B4-23DF-42F2-B6C1-7359F984EBF2}" type="presParOf" srcId="{20FEDADB-82D6-402E-A0D3-19D1F314E4D9}" destId="{A795CF6B-F3C3-4E66-B9F7-87AF6BD50335}" srcOrd="0" destOrd="0" presId="urn:microsoft.com/office/officeart/2005/8/layout/radial6"/>
    <dgm:cxn modelId="{D2518434-CEAF-490F-A35C-5E149DF07319}" type="presParOf" srcId="{20FEDADB-82D6-402E-A0D3-19D1F314E4D9}" destId="{892EF206-2FA7-4223-A02A-3334F8BFD94B}" srcOrd="1" destOrd="0" presId="urn:microsoft.com/office/officeart/2005/8/layout/radial6"/>
    <dgm:cxn modelId="{2C88F5FC-85D2-469F-8054-01A36A986FED}" type="presParOf" srcId="{20FEDADB-82D6-402E-A0D3-19D1F314E4D9}" destId="{1873B7F9-3D05-479F-9814-440470C825FF}" srcOrd="2" destOrd="0" presId="urn:microsoft.com/office/officeart/2005/8/layout/radial6"/>
    <dgm:cxn modelId="{14557927-9E56-4514-9C4E-0D1F6EEE420F}" type="presParOf" srcId="{20FEDADB-82D6-402E-A0D3-19D1F314E4D9}" destId="{7072C585-EC91-4B87-A208-42B9519F7526}" srcOrd="3" destOrd="0" presId="urn:microsoft.com/office/officeart/2005/8/layout/radial6"/>
    <dgm:cxn modelId="{35DC84F1-63A7-46C2-8810-29B2100EB251}" type="presParOf" srcId="{20FEDADB-82D6-402E-A0D3-19D1F314E4D9}" destId="{ED929BCC-451D-4E9F-8B8C-2F939AD8BF5C}" srcOrd="4" destOrd="0" presId="urn:microsoft.com/office/officeart/2005/8/layout/radial6"/>
    <dgm:cxn modelId="{E248A73F-3D18-436B-8B5F-FE3DF0B08CD3}" type="presParOf" srcId="{20FEDADB-82D6-402E-A0D3-19D1F314E4D9}" destId="{5AEA849F-BECF-4C57-896C-AEB68627448E}" srcOrd="5" destOrd="0" presId="urn:microsoft.com/office/officeart/2005/8/layout/radial6"/>
    <dgm:cxn modelId="{C1B8B9BA-9072-4D13-84D7-CDBE7AC46F12}" type="presParOf" srcId="{20FEDADB-82D6-402E-A0D3-19D1F314E4D9}" destId="{266B14E6-B119-4B1A-BD8F-12948E6E1C6C}" srcOrd="6" destOrd="0" presId="urn:microsoft.com/office/officeart/2005/8/layout/radial6"/>
    <dgm:cxn modelId="{DE5D9432-77B0-4DD2-9C23-197A0B212A8C}" type="presParOf" srcId="{20FEDADB-82D6-402E-A0D3-19D1F314E4D9}" destId="{DF54249F-1953-4D5B-BAA3-CE1915DAD12F}" srcOrd="7" destOrd="0" presId="urn:microsoft.com/office/officeart/2005/8/layout/radial6"/>
    <dgm:cxn modelId="{B04F880B-7614-4BA1-967D-C9CB999B8B84}" type="presParOf" srcId="{20FEDADB-82D6-402E-A0D3-19D1F314E4D9}" destId="{B070A7B4-13F0-4516-AB48-2FF9F18FFB4D}" srcOrd="8" destOrd="0" presId="urn:microsoft.com/office/officeart/2005/8/layout/radial6"/>
    <dgm:cxn modelId="{FE20DAD9-DBF5-4A6B-92ED-21ABF36506C2}" type="presParOf" srcId="{20FEDADB-82D6-402E-A0D3-19D1F314E4D9}" destId="{128246BD-77A4-4D1C-B0D6-D26D7D1DBE4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8FD76-69F1-44A3-BDC7-674A7071341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9C0CE07-309C-472F-8863-DFBC1CD04331}">
      <dgm:prSet phldrT="[Текст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rPr>
            <a:t>Консультирование, информирование и просвещение педагогов по вопросам сопровождения детей с ОВЗ и инвалидностью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Georgia" pitchFamily="18" charset="0"/>
          </a:endParaRPr>
        </a:p>
      </dgm:t>
    </dgm:pt>
    <dgm:pt modelId="{4DD1819B-C5F8-4883-A67F-13082A3621C9}" type="parTrans" cxnId="{E6E2F04C-651C-4334-A597-DD5040DC85BB}">
      <dgm:prSet/>
      <dgm:spPr/>
      <dgm:t>
        <a:bodyPr/>
        <a:lstStyle/>
        <a:p>
          <a:endParaRPr lang="ru-RU"/>
        </a:p>
      </dgm:t>
    </dgm:pt>
    <dgm:pt modelId="{962BC391-C827-48C0-8ADA-8C35303AD21B}" type="sibTrans" cxnId="{E6E2F04C-651C-4334-A597-DD5040DC85BB}">
      <dgm:prSet/>
      <dgm:spPr/>
      <dgm:t>
        <a:bodyPr/>
        <a:lstStyle/>
        <a:p>
          <a:endParaRPr lang="ru-RU"/>
        </a:p>
      </dgm:t>
    </dgm:pt>
    <dgm:pt modelId="{43CF5C45-158C-43F5-8434-D6E4AA0D9742}">
      <dgm:prSet phldrT="[Текст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rPr>
            <a:t>Организация и проведение мероприятий для педагогов по вопросам обучения и воспитания детей с ОВЗ и инвалидностью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Georgia" pitchFamily="18" charset="0"/>
          </a:endParaRPr>
        </a:p>
      </dgm:t>
    </dgm:pt>
    <dgm:pt modelId="{E8E78F75-1F2F-43C6-861C-A266998631FE}" type="parTrans" cxnId="{B1905B65-EFD8-4112-9D90-E419F64B5DC5}">
      <dgm:prSet/>
      <dgm:spPr/>
      <dgm:t>
        <a:bodyPr/>
        <a:lstStyle/>
        <a:p>
          <a:endParaRPr lang="ru-RU"/>
        </a:p>
      </dgm:t>
    </dgm:pt>
    <dgm:pt modelId="{48949753-0F5D-4AAD-A1A1-AC87AA773956}" type="sibTrans" cxnId="{B1905B65-EFD8-4112-9D90-E419F64B5DC5}">
      <dgm:prSet/>
      <dgm:spPr/>
      <dgm:t>
        <a:bodyPr/>
        <a:lstStyle/>
        <a:p>
          <a:endParaRPr lang="ru-RU"/>
        </a:p>
      </dgm:t>
    </dgm:pt>
    <dgm:pt modelId="{928D1D00-800B-47EA-A192-5FEFED0F1D5A}">
      <dgm:prSet phldrT="[Текст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rPr>
            <a:t>Организация и проведение мероприятий по вопросам разработки и реализации АООП, СИПР для детей с ОВЗ и инвалидностью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Georgia" pitchFamily="18" charset="0"/>
          </a:endParaRPr>
        </a:p>
      </dgm:t>
    </dgm:pt>
    <dgm:pt modelId="{929F4A65-9C0E-4677-8459-80855CA8FA0D}" type="parTrans" cxnId="{39157314-1D83-409D-AE77-23403E3F6444}">
      <dgm:prSet/>
      <dgm:spPr/>
      <dgm:t>
        <a:bodyPr/>
        <a:lstStyle/>
        <a:p>
          <a:endParaRPr lang="ru-RU"/>
        </a:p>
      </dgm:t>
    </dgm:pt>
    <dgm:pt modelId="{9626261F-608B-4B36-A9FB-12BCB9EC32CF}" type="sibTrans" cxnId="{39157314-1D83-409D-AE77-23403E3F6444}">
      <dgm:prSet/>
      <dgm:spPr/>
      <dgm:t>
        <a:bodyPr/>
        <a:lstStyle/>
        <a:p>
          <a:endParaRPr lang="ru-RU"/>
        </a:p>
      </dgm:t>
    </dgm:pt>
    <dgm:pt modelId="{16D6C134-F940-4C6D-A629-6434E81C51B9}" type="pres">
      <dgm:prSet presAssocID="{C448FD76-69F1-44A3-BDC7-674A70713414}" presName="compositeShape" presStyleCnt="0">
        <dgm:presLayoutVars>
          <dgm:dir/>
          <dgm:resizeHandles/>
        </dgm:presLayoutVars>
      </dgm:prSet>
      <dgm:spPr/>
    </dgm:pt>
    <dgm:pt modelId="{94F368A0-4679-49C8-9F10-9CAFC0933E77}" type="pres">
      <dgm:prSet presAssocID="{C448FD76-69F1-44A3-BDC7-674A70713414}" presName="pyramid" presStyleLbl="node1" presStyleIdx="0" presStyleCnt="1" custLinFactNeighborX="556" custLinFactNeighborY="-1389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</dgm:pt>
    <dgm:pt modelId="{93A7D8A4-D8CB-4120-87D8-03D2E0E4C4E8}" type="pres">
      <dgm:prSet presAssocID="{C448FD76-69F1-44A3-BDC7-674A70713414}" presName="theList" presStyleCnt="0"/>
      <dgm:spPr/>
    </dgm:pt>
    <dgm:pt modelId="{436C4961-8964-4B2E-B7DA-0A3C840C5D7A}" type="pres">
      <dgm:prSet presAssocID="{29C0CE07-309C-472F-8863-DFBC1CD0433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53059-B027-4F22-BCB0-E7A01BE18F9B}" type="pres">
      <dgm:prSet presAssocID="{29C0CE07-309C-472F-8863-DFBC1CD04331}" presName="aSpace" presStyleCnt="0"/>
      <dgm:spPr/>
    </dgm:pt>
    <dgm:pt modelId="{ECB03321-BA53-45A3-AAEF-6E3EE7512091}" type="pres">
      <dgm:prSet presAssocID="{43CF5C45-158C-43F5-8434-D6E4AA0D974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6B661-EA44-4EC5-82F4-F558A3C9D283}" type="pres">
      <dgm:prSet presAssocID="{43CF5C45-158C-43F5-8434-D6E4AA0D9742}" presName="aSpace" presStyleCnt="0"/>
      <dgm:spPr/>
    </dgm:pt>
    <dgm:pt modelId="{41329E93-2D80-4767-B4A6-E085574C987A}" type="pres">
      <dgm:prSet presAssocID="{928D1D00-800B-47EA-A192-5FEFED0F1D5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A278B-FB59-4D9E-893C-3DD85EB33BC2}" type="pres">
      <dgm:prSet presAssocID="{928D1D00-800B-47EA-A192-5FEFED0F1D5A}" presName="aSpace" presStyleCnt="0"/>
      <dgm:spPr/>
    </dgm:pt>
  </dgm:ptLst>
  <dgm:cxnLst>
    <dgm:cxn modelId="{39157314-1D83-409D-AE77-23403E3F6444}" srcId="{C448FD76-69F1-44A3-BDC7-674A70713414}" destId="{928D1D00-800B-47EA-A192-5FEFED0F1D5A}" srcOrd="2" destOrd="0" parTransId="{929F4A65-9C0E-4677-8459-80855CA8FA0D}" sibTransId="{9626261F-608B-4B36-A9FB-12BCB9EC32CF}"/>
    <dgm:cxn modelId="{E6E2F04C-651C-4334-A597-DD5040DC85BB}" srcId="{C448FD76-69F1-44A3-BDC7-674A70713414}" destId="{29C0CE07-309C-472F-8863-DFBC1CD04331}" srcOrd="0" destOrd="0" parTransId="{4DD1819B-C5F8-4883-A67F-13082A3621C9}" sibTransId="{962BC391-C827-48C0-8ADA-8C35303AD21B}"/>
    <dgm:cxn modelId="{FDB84D1C-1042-4252-BC00-B3F50A09F2D9}" type="presOf" srcId="{29C0CE07-309C-472F-8863-DFBC1CD04331}" destId="{436C4961-8964-4B2E-B7DA-0A3C840C5D7A}" srcOrd="0" destOrd="0" presId="urn:microsoft.com/office/officeart/2005/8/layout/pyramid2"/>
    <dgm:cxn modelId="{B1905B65-EFD8-4112-9D90-E419F64B5DC5}" srcId="{C448FD76-69F1-44A3-BDC7-674A70713414}" destId="{43CF5C45-158C-43F5-8434-D6E4AA0D9742}" srcOrd="1" destOrd="0" parTransId="{E8E78F75-1F2F-43C6-861C-A266998631FE}" sibTransId="{48949753-0F5D-4AAD-A1A1-AC87AA773956}"/>
    <dgm:cxn modelId="{F97882ED-3D67-4EF8-9F44-7D985784782B}" type="presOf" srcId="{43CF5C45-158C-43F5-8434-D6E4AA0D9742}" destId="{ECB03321-BA53-45A3-AAEF-6E3EE7512091}" srcOrd="0" destOrd="0" presId="urn:microsoft.com/office/officeart/2005/8/layout/pyramid2"/>
    <dgm:cxn modelId="{1FC205DC-8BEE-43A6-A582-D341A735DE45}" type="presOf" srcId="{C448FD76-69F1-44A3-BDC7-674A70713414}" destId="{16D6C134-F940-4C6D-A629-6434E81C51B9}" srcOrd="0" destOrd="0" presId="urn:microsoft.com/office/officeart/2005/8/layout/pyramid2"/>
    <dgm:cxn modelId="{35EDA5BF-D241-4C66-93AB-16FED09250CD}" type="presOf" srcId="{928D1D00-800B-47EA-A192-5FEFED0F1D5A}" destId="{41329E93-2D80-4767-B4A6-E085574C987A}" srcOrd="0" destOrd="0" presId="urn:microsoft.com/office/officeart/2005/8/layout/pyramid2"/>
    <dgm:cxn modelId="{26F6D4A5-EC62-4F88-89D8-C9E5A5A62AF1}" type="presParOf" srcId="{16D6C134-F940-4C6D-A629-6434E81C51B9}" destId="{94F368A0-4679-49C8-9F10-9CAFC0933E77}" srcOrd="0" destOrd="0" presId="urn:microsoft.com/office/officeart/2005/8/layout/pyramid2"/>
    <dgm:cxn modelId="{4F4EBE8A-6D27-422C-A0DD-88442A8F77E0}" type="presParOf" srcId="{16D6C134-F940-4C6D-A629-6434E81C51B9}" destId="{93A7D8A4-D8CB-4120-87D8-03D2E0E4C4E8}" srcOrd="1" destOrd="0" presId="urn:microsoft.com/office/officeart/2005/8/layout/pyramid2"/>
    <dgm:cxn modelId="{5AE4BE57-9142-4BBF-BD7E-619517CE5BFF}" type="presParOf" srcId="{93A7D8A4-D8CB-4120-87D8-03D2E0E4C4E8}" destId="{436C4961-8964-4B2E-B7DA-0A3C840C5D7A}" srcOrd="0" destOrd="0" presId="urn:microsoft.com/office/officeart/2005/8/layout/pyramid2"/>
    <dgm:cxn modelId="{268C2574-0370-4B49-BE84-7670B075029B}" type="presParOf" srcId="{93A7D8A4-D8CB-4120-87D8-03D2E0E4C4E8}" destId="{32053059-B027-4F22-BCB0-E7A01BE18F9B}" srcOrd="1" destOrd="0" presId="urn:microsoft.com/office/officeart/2005/8/layout/pyramid2"/>
    <dgm:cxn modelId="{4BF8D109-0D8E-4913-BBFD-AFA19818D6A3}" type="presParOf" srcId="{93A7D8A4-D8CB-4120-87D8-03D2E0E4C4E8}" destId="{ECB03321-BA53-45A3-AAEF-6E3EE7512091}" srcOrd="2" destOrd="0" presId="urn:microsoft.com/office/officeart/2005/8/layout/pyramid2"/>
    <dgm:cxn modelId="{8740F193-5622-48A0-8E18-FCC27458B0C6}" type="presParOf" srcId="{93A7D8A4-D8CB-4120-87D8-03D2E0E4C4E8}" destId="{63D6B661-EA44-4EC5-82F4-F558A3C9D283}" srcOrd="3" destOrd="0" presId="urn:microsoft.com/office/officeart/2005/8/layout/pyramid2"/>
    <dgm:cxn modelId="{DF436562-47D7-4849-BE40-FDBFD1602802}" type="presParOf" srcId="{93A7D8A4-D8CB-4120-87D8-03D2E0E4C4E8}" destId="{41329E93-2D80-4767-B4A6-E085574C987A}" srcOrd="4" destOrd="0" presId="urn:microsoft.com/office/officeart/2005/8/layout/pyramid2"/>
    <dgm:cxn modelId="{A892EE86-07E1-4FB3-ABEE-0299EC0AE689}" type="presParOf" srcId="{93A7D8A4-D8CB-4120-87D8-03D2E0E4C4E8}" destId="{77BA278B-FB59-4D9E-893C-3DD85EB33BC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8246BD-77A4-4D1C-B0D6-D26D7D1DBE47}">
      <dsp:nvSpPr>
        <dsp:cNvPr id="0" name=""/>
        <dsp:cNvSpPr/>
      </dsp:nvSpPr>
      <dsp:spPr>
        <a:xfrm>
          <a:off x="867238" y="968186"/>
          <a:ext cx="5079653" cy="5079653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B14E6-B119-4B1A-BD8F-12948E6E1C6C}">
      <dsp:nvSpPr>
        <dsp:cNvPr id="0" name=""/>
        <dsp:cNvSpPr/>
      </dsp:nvSpPr>
      <dsp:spPr>
        <a:xfrm>
          <a:off x="867238" y="968186"/>
          <a:ext cx="5079653" cy="5079653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2C585-EC91-4B87-A208-42B9519F7526}">
      <dsp:nvSpPr>
        <dsp:cNvPr id="0" name=""/>
        <dsp:cNvSpPr/>
      </dsp:nvSpPr>
      <dsp:spPr>
        <a:xfrm>
          <a:off x="867238" y="968186"/>
          <a:ext cx="5079653" cy="5079653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5CF6B-F3C3-4E66-B9F7-87AF6BD50335}">
      <dsp:nvSpPr>
        <dsp:cNvPr id="0" name=""/>
        <dsp:cNvSpPr/>
      </dsp:nvSpPr>
      <dsp:spPr>
        <a:xfrm>
          <a:off x="2286012" y="2438391"/>
          <a:ext cx="2337866" cy="143287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Задачи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РУМ(Р)Ц</a:t>
          </a:r>
          <a:endParaRPr lang="ru-RU" sz="2500" kern="1200" dirty="0">
            <a:solidFill>
              <a:schemeClr val="accent6">
                <a:lumMod val="50000"/>
              </a:schemeClr>
            </a:solidFill>
            <a:latin typeface="Georgia" pitchFamily="18" charset="0"/>
          </a:endParaRPr>
        </a:p>
      </dsp:txBody>
      <dsp:txXfrm>
        <a:off x="2286012" y="2438391"/>
        <a:ext cx="2337866" cy="1432878"/>
      </dsp:txXfrm>
    </dsp:sp>
    <dsp:sp modelId="{892EF206-2FA7-4223-A02A-3334F8BFD94B}">
      <dsp:nvSpPr>
        <dsp:cNvPr id="0" name=""/>
        <dsp:cNvSpPr/>
      </dsp:nvSpPr>
      <dsp:spPr>
        <a:xfrm>
          <a:off x="1996027" y="-203281"/>
          <a:ext cx="2822073" cy="246076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Методическая помощь педагогическим работникам ОУ по вопросам реализации АООП (в том числе предметной области «Технология»)</a:t>
          </a:r>
          <a:endParaRPr lang="ru-RU" sz="1400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996027" y="-203281"/>
        <a:ext cx="2822073" cy="2460765"/>
      </dsp:txXfrm>
    </dsp:sp>
    <dsp:sp modelId="{ED929BCC-451D-4E9F-8B8C-2F939AD8BF5C}">
      <dsp:nvSpPr>
        <dsp:cNvPr id="0" name=""/>
        <dsp:cNvSpPr/>
      </dsp:nvSpPr>
      <dsp:spPr>
        <a:xfrm>
          <a:off x="4238160" y="3463885"/>
          <a:ext cx="2634873" cy="256916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Психолого-педагогическая, коррекционно-развивающая, компенсирующая и логопедическая помощь детям</a:t>
          </a:r>
        </a:p>
      </dsp:txBody>
      <dsp:txXfrm>
        <a:off x="4238160" y="3463885"/>
        <a:ext cx="2634873" cy="2569168"/>
      </dsp:txXfrm>
    </dsp:sp>
    <dsp:sp modelId="{DF54249F-1953-4D5B-BAA3-CE1915DAD12F}">
      <dsp:nvSpPr>
        <dsp:cNvPr id="0" name=""/>
        <dsp:cNvSpPr/>
      </dsp:nvSpPr>
      <dsp:spPr>
        <a:xfrm>
          <a:off x="-91234" y="3540089"/>
          <a:ext cx="2699532" cy="241676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Психолого-педагогическое консультирование педагогов и родителей, в том числе с использованием дистанционных технологий и сетевой формы</a:t>
          </a:r>
        </a:p>
      </dsp:txBody>
      <dsp:txXfrm>
        <a:off x="-91234" y="3540089"/>
        <a:ext cx="2699532" cy="2416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F368A0-4679-49C8-9F10-9CAFC0933E77}">
      <dsp:nvSpPr>
        <dsp:cNvPr id="0" name=""/>
        <dsp:cNvSpPr/>
      </dsp:nvSpPr>
      <dsp:spPr>
        <a:xfrm>
          <a:off x="762024" y="0"/>
          <a:ext cx="5486400" cy="5486400"/>
        </a:xfrm>
        <a:prstGeom prst="triangl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C4961-8964-4B2E-B7DA-0A3C840C5D7A}">
      <dsp:nvSpPr>
        <dsp:cNvPr id="0" name=""/>
        <dsp:cNvSpPr/>
      </dsp:nvSpPr>
      <dsp:spPr>
        <a:xfrm>
          <a:off x="3474719" y="551586"/>
          <a:ext cx="3566160" cy="12987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rPr>
            <a:t>Консультирование, информирование и просвещение педагогов по вопросам сопровождения детей с ОВЗ и инвалидностью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Georgia" pitchFamily="18" charset="0"/>
          </a:endParaRPr>
        </a:p>
      </dsp:txBody>
      <dsp:txXfrm>
        <a:off x="3474719" y="551586"/>
        <a:ext cx="3566160" cy="1298733"/>
      </dsp:txXfrm>
    </dsp:sp>
    <dsp:sp modelId="{ECB03321-BA53-45A3-AAEF-6E3EE7512091}">
      <dsp:nvSpPr>
        <dsp:cNvPr id="0" name=""/>
        <dsp:cNvSpPr/>
      </dsp:nvSpPr>
      <dsp:spPr>
        <a:xfrm>
          <a:off x="3474719" y="2012662"/>
          <a:ext cx="3566160" cy="12987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rPr>
            <a:t>Организация и проведение мероприятий для педагогов по вопросам обучения и воспитания детей с ОВЗ и инвалидностью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Georgia" pitchFamily="18" charset="0"/>
          </a:endParaRPr>
        </a:p>
      </dsp:txBody>
      <dsp:txXfrm>
        <a:off x="3474719" y="2012662"/>
        <a:ext cx="3566160" cy="1298733"/>
      </dsp:txXfrm>
    </dsp:sp>
    <dsp:sp modelId="{41329E93-2D80-4767-B4A6-E085574C987A}">
      <dsp:nvSpPr>
        <dsp:cNvPr id="0" name=""/>
        <dsp:cNvSpPr/>
      </dsp:nvSpPr>
      <dsp:spPr>
        <a:xfrm>
          <a:off x="3474719" y="3473737"/>
          <a:ext cx="3566160" cy="12987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rPr>
            <a:t>Организация и проведение мероприятий по вопросам разработки и реализации АООП, СИПР для детей с ОВЗ и инвалидностью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Georgia" pitchFamily="18" charset="0"/>
          </a:endParaRPr>
        </a:p>
      </dsp:txBody>
      <dsp:txXfrm>
        <a:off x="3474719" y="3473737"/>
        <a:ext cx="3566160" cy="1298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3i.minobr63.ru/" TargetMode="External"/><Relationship Id="rId2" Type="http://schemas.openxmlformats.org/officeDocument/2006/relationships/hyperlink" Target="mailto:E-mailschool3i@edu.tg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4800600" cy="1066800"/>
          </a:xfrm>
          <a:effectLst>
            <a:outerShdw blurRad="50800" dist="38100" dir="2700000" algn="tl" rotWithShape="0">
              <a:schemeClr val="bg2">
                <a:lumMod val="10000"/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ГБОУ школа-интернат № 3 г.о.Тольятти</a:t>
            </a:r>
            <a:endParaRPr lang="en-US" sz="20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276600"/>
            <a:ext cx="3810000" cy="3352800"/>
          </a:xfrm>
          <a:effectLst>
            <a:outerShdw blurRad="50800" dist="38100" dir="2700000" algn="tl" rotWithShape="0">
              <a:schemeClr val="bg2">
                <a:lumMod val="10000"/>
                <a:alpha val="40000"/>
              </a:scheme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Региональный учебно-методический (ресурсный) центр</a:t>
            </a:r>
            <a:endParaRPr lang="en-US" sz="2800" b="1" dirty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2020г.</a:t>
            </a:r>
            <a:endParaRPr lang="en-US" sz="20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Трудовой профиль </a:t>
            </a:r>
            <a:b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«Цветоводство и декоративное садоводство»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2" descr="D:\фото кабинетов\каб. 311 Кабинет цветоводства и декоративного садоводств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049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696200" cy="9906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Информационный центр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2" descr="D:\фото кабинетов\каб. 214 Информационный центр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447800"/>
            <a:ext cx="7010400" cy="5257800"/>
          </a:xfrm>
          <a:noFill/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Кабинет коррекционно-развивающего сопровождения – сенсорная комната (светлая)</a:t>
            </a:r>
            <a:endParaRPr lang="ru-RU" sz="26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2" descr="D:\фото кабинетов\каб. 240 Сенсорная комната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68834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Кабинет коррекционно-развивающего сопровождения – сенсорная комната (светлая)</a:t>
            </a:r>
            <a:endParaRPr lang="ru-RU" sz="26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Picture 2" descr="D:\фото кабинетов\каб. 240 Сенсорная комнат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l"/>
            <a:r>
              <a:rPr lang="ru-RU" sz="26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       Кабинет коррекционно-развивающего сопровождения – сенсорная комната (светлая)</a:t>
            </a:r>
            <a:endParaRPr lang="ru-RU" sz="26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2" descr="D:\фото кабинетов\каб. 240 Сенсорная комната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018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ru-RU" sz="26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       Кабинет коррекционно-развивающего сопровождения – сенсорная комната (тёмная)</a:t>
            </a:r>
            <a:endParaRPr lang="ru-RU" sz="26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Picture 2" descr="D:\фото кабинетов\каб. 237 Сенсорная комнат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218" y="15240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Кабинет коррекционно-развивающего сопровождения обучающихся с РАС</a:t>
            </a:r>
            <a:endParaRPr lang="ru-RU" sz="26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2" descr="H:\фото кабинетов\каб. 112 Кабинет психолого-пдагогического сопровождения детей РАС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85900"/>
            <a:ext cx="6796617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28800" y="1447800"/>
            <a:ext cx="7086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981200" y="304800"/>
            <a:ext cx="70008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200" b="1" i="1" dirty="0" smtClean="0">
                <a:solidFill>
                  <a:srgbClr val="002060"/>
                </a:solidFill>
                <a:latin typeface="Georgia" pitchFamily="18" charset="0"/>
                <a:ea typeface="굴림" pitchFamily="34" charset="-127"/>
                <a:cs typeface="Times New Roman" pitchFamily="18" charset="0"/>
              </a:rPr>
              <a:t>Создание РУМ(Р)Ц</a:t>
            </a:r>
            <a:endParaRPr kumimoji="1" lang="en-US" altLang="ko-KR" sz="3200" b="1" i="1" dirty="0">
              <a:solidFill>
                <a:srgbClr val="002060"/>
              </a:solidFill>
              <a:latin typeface="Georgia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200" y="1447800"/>
            <a:ext cx="7010400" cy="524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Распоряжением Министерства образования и науки Самарской области    № 675-р от 28.08.2020 «О создании в 2020 году региональных учебно-методических (ресурсных) центров, оказывающих методическую помощь педагогическим работникам общеобразовательных учреждений, психолого-педагогическую помощь детям и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родителям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в том числе с использованием дистанционных технологий и сетевой формы реализации образовательных программ» на базе      ГБОУ школы-интерната № 3 г.о.Тольятти создан региональный учебно-методический (ресурсный) центр (РУМ(Р)Ц).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7400" y="457200"/>
          <a:ext cx="6781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19200" y="1219200"/>
          <a:ext cx="777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8382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Направления деятельности РУМ(Р)Ц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371600"/>
            <a:ext cx="7162800" cy="5486400"/>
          </a:xfrm>
        </p:spPr>
        <p:txBody>
          <a:bodyPr>
            <a:normAutofit fontScale="70000" lnSpcReduction="20000"/>
          </a:bodyPr>
          <a:lstStyle/>
          <a:p>
            <a:pPr marL="274320" indent="-274320" algn="just">
              <a:buNone/>
              <a:defRPr/>
            </a:pPr>
            <a:r>
              <a:rPr lang="ru-RU" b="1" dirty="0" smtClean="0">
                <a:latin typeface="Georgia" pitchFamily="18" charset="0"/>
              </a:rPr>
              <a:t>		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2020 году ГБОУ школа-интернат № 3 г.о. Тольятти одна из первых образовательных учреждений Самарской области приняла участие в реализации мероприятий федерального проекта «Современная школа» национального проекта «Образование».</a:t>
            </a:r>
          </a:p>
          <a:p>
            <a:pPr marL="274320" indent="-274320" algn="just">
              <a:buNone/>
              <a:defRPr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74320" indent="-274320" algn="just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		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Целью реализации мероприятий является создание современных условий для обучения и воспитания детей с ограниченными возможностями здоровья, обучающихся с инвалидностью путем обновления инфраструктуры отдельных образовательных организаций, которое влечет за собой изменение содержания и повышение качества образовательного процесса.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Место нахождения  Учреждения 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445004, РФ, Самарская область,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г.о. Тольятти, ул. Кирова, 64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Телефон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8 (8482) 22-29-34</a:t>
            </a:r>
            <a:endParaRPr lang="ru-RU" sz="2800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2800" b="1" dirty="0" err="1" smtClean="0">
                <a:latin typeface="Georgia" pitchFamily="18" charset="0"/>
                <a:hlinkClick r:id="rId2"/>
              </a:rPr>
              <a:t>E-mail</a:t>
            </a:r>
            <a:r>
              <a:rPr lang="ru-RU" sz="2800" b="1" dirty="0" smtClean="0">
                <a:latin typeface="Georgia" pitchFamily="18" charset="0"/>
                <a:hlinkClick r:id="rId2"/>
              </a:rPr>
              <a:t> </a:t>
            </a:r>
            <a:r>
              <a:rPr lang="ru-RU" sz="2800" dirty="0" smtClean="0">
                <a:latin typeface="Georgia" pitchFamily="18" charset="0"/>
                <a:hlinkClick r:id="rId2"/>
              </a:rPr>
              <a:t>school3i@edu.tgl.ru</a:t>
            </a:r>
            <a:endParaRPr lang="ru-RU" sz="2800" b="1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Официальный сайт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  <a:hlinkClick r:id="rId3"/>
              </a:rPr>
              <a:t>https://schola3i.minobr63.ru/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Мы открыты и готовы к сотрудничеству!</a:t>
            </a:r>
          </a:p>
          <a:p>
            <a:pPr algn="ctr">
              <a:buNone/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Оснащение кабинетов в рамках реализации федерального проекта «Современная школа» национального проекта «Образование»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981200"/>
            <a:ext cx="70104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		</a:t>
            </a: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 рамках федерального проекта «Современная школа» национального проекта «Образование» в ГБОУ школе-интернате № 3 г.о.Тольятти оснащено современным оборудованием 17 кабинетов: учебные классы, кабинеты трудового обучения, кабинеты коррекционно-развивающего обучения, кабинеты ЛФК и др.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9906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Трудовой профиль 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«Швейное дело»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Picture 2" descr="D:\фото кабинетов\каб. 105 Кабинет швейного дел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239000" cy="9906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Трудовой профиль 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«Швейное дело»</a:t>
            </a:r>
            <a:endParaRPr lang="ru-RU" sz="32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6" name="Picture 2" descr="D:\фото кабинетов\каб. 105 Кабинет швейного дел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6858000" cy="508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Picture 3" descr="D:\фото кабинетов\каб. 107 Кабинет подготовки младшего обслуживающего персонала (МОП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5735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Трудовой профиль </a:t>
            </a:r>
            <a:b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«Подготовка младшего обслуживающего персонала»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9067800" cy="12954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Трудовой профиль </a:t>
            </a:r>
            <a:b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«Подготовка младшего обслуживающего персонала»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6" name="Picture 2" descr="D:\фото кабинетов\каб. 107 Кабинет подготовки младшего обслуживающего персонала (МОП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6200" y="0"/>
            <a:ext cx="9067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Picture 2" descr="D:\фото кабинетов\каб. 107 Кабинет подготовки младшего обслуживающего персонала (МОП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Трудовой профиль </a:t>
            </a:r>
            <a:b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«Подготовка младшего обслуживающего персонала»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1447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	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Трудовой профиль </a:t>
            </a:r>
            <a:b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«Цветоводство и декоративное садоводство»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2" descr="D:\фото кабинетов\каб. 311 Кабинет цветоводства и декоративного садоводств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049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2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300F6"/>
      </a:accent1>
      <a:accent2>
        <a:srgbClr val="FEAA02"/>
      </a:accent2>
      <a:accent3>
        <a:srgbClr val="00B0F0"/>
      </a:accent3>
      <a:accent4>
        <a:srgbClr val="FD0374"/>
      </a:accent4>
      <a:accent5>
        <a:srgbClr val="2300F6"/>
      </a:accent5>
      <a:accent6>
        <a:srgbClr val="FD037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259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1_Office Theme</vt:lpstr>
      <vt:lpstr>ГБОУ школа-интернат № 3 г.о.Тольятти</vt:lpstr>
      <vt:lpstr>Слайд 2</vt:lpstr>
      <vt:lpstr>Оснащение кабинетов в рамках реализации федерального проекта «Современная школа» национального проекта «Образование»</vt:lpstr>
      <vt:lpstr>Трудовой профиль  «Швейное дело»</vt:lpstr>
      <vt:lpstr>Трудовой профиль  «Швейное дело»</vt:lpstr>
      <vt:lpstr>Трудовой профиль  «Подготовка младшего обслуживающего персонала»</vt:lpstr>
      <vt:lpstr>Трудовой профиль  «Подготовка младшего обслуживающего персонала»</vt:lpstr>
      <vt:lpstr>Трудовой профиль  «Подготовка младшего обслуживающего персонала»</vt:lpstr>
      <vt:lpstr>Трудовой профиль  «Цветоводство и декоративное садоводство»</vt:lpstr>
      <vt:lpstr>Трудовой профиль  «Цветоводство и декоративное садоводство»</vt:lpstr>
      <vt:lpstr>Информационный центр</vt:lpstr>
      <vt:lpstr>Кабинет коррекционно-развивающего сопровождения – сенсорная комната (светлая)</vt:lpstr>
      <vt:lpstr>Кабинет коррекционно-развивающего сопровождения – сенсорная комната (светлая)</vt:lpstr>
      <vt:lpstr>           Кабинет коррекционно-развивающего сопровождения – сенсорная комната (светлая)</vt:lpstr>
      <vt:lpstr>           Кабинет коррекционно-развивающего сопровождения – сенсорная комната (тёмная)</vt:lpstr>
      <vt:lpstr>Кабинет коррекционно-развивающего сопровождения обучающихся с РАС</vt:lpstr>
      <vt:lpstr>Слайд 17</vt:lpstr>
      <vt:lpstr>Слайд 18</vt:lpstr>
      <vt:lpstr>Направления деятельности РУМ(Р)Ц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Elena</cp:lastModifiedBy>
  <cp:revision>275</cp:revision>
  <dcterms:created xsi:type="dcterms:W3CDTF">2012-04-26T17:06:14Z</dcterms:created>
  <dcterms:modified xsi:type="dcterms:W3CDTF">2020-12-22T10:48:15Z</dcterms:modified>
</cp:coreProperties>
</file>